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Anton"/>
      <p:regular r:id="rId65"/>
    </p:embeddedFont>
    <p:embeddedFont>
      <p:font typeface="Lato"/>
      <p:regular r:id="rId66"/>
      <p:bold r:id="rId67"/>
      <p:italic r:id="rId68"/>
      <p:boldItalic r:id="rId69"/>
    </p:embeddedFont>
    <p:embeddedFont>
      <p:font typeface="Didact Gothic"/>
      <p:regular r:id="rId70"/>
    </p:embeddedFont>
    <p:embeddedFont>
      <p:font typeface="Helvetica Neue"/>
      <p:regular r:id="rId71"/>
      <p:bold r:id="rId72"/>
      <p:italic r:id="rId73"/>
      <p:boldItalic r:id="rId74"/>
    </p:embeddedFont>
    <p:embeddedFont>
      <p:font typeface="Helvetica Neue Ligh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6D6404-E0B9-4B8E-9227-8FD05FA879D1}">
  <a:tblStyle styleId="{756D6404-E0B9-4B8E-9227-8FD05FA879D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3D22F08-538F-4B23-ADC6-3A9AC3AB2E1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4.xml"/><Relationship Id="rId75" Type="http://schemas.openxmlformats.org/officeDocument/2006/relationships/font" Target="fonts/HelveticaNeueLight-regular.fntdata"/><Relationship Id="rId30" Type="http://schemas.openxmlformats.org/officeDocument/2006/relationships/slide" Target="slides/slide23.xml"/><Relationship Id="rId74" Type="http://schemas.openxmlformats.org/officeDocument/2006/relationships/font" Target="fonts/HelveticaNeue-boldItalic.fntdata"/><Relationship Id="rId33" Type="http://schemas.openxmlformats.org/officeDocument/2006/relationships/slide" Target="slides/slide26.xml"/><Relationship Id="rId77" Type="http://schemas.openxmlformats.org/officeDocument/2006/relationships/font" Target="fonts/HelveticaNeueLight-italic.fntdata"/><Relationship Id="rId32" Type="http://schemas.openxmlformats.org/officeDocument/2006/relationships/slide" Target="slides/slide25.xml"/><Relationship Id="rId76" Type="http://schemas.openxmlformats.org/officeDocument/2006/relationships/font" Target="fonts/HelveticaNeueLight-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HelveticaNeueLight-boldItalic.fntdata"/><Relationship Id="rId71" Type="http://schemas.openxmlformats.org/officeDocument/2006/relationships/font" Target="fonts/HelveticaNeue-regular.fntdata"/><Relationship Id="rId70" Type="http://schemas.openxmlformats.org/officeDocument/2006/relationships/font" Target="fonts/DidactGothic-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Lato-regular.fntdata"/><Relationship Id="rId21" Type="http://schemas.openxmlformats.org/officeDocument/2006/relationships/slide" Target="slides/slide14.xml"/><Relationship Id="rId65" Type="http://schemas.openxmlformats.org/officeDocument/2006/relationships/font" Target="fonts/Anton-regular.fntdata"/><Relationship Id="rId24" Type="http://schemas.openxmlformats.org/officeDocument/2006/relationships/slide" Target="slides/slide17.xml"/><Relationship Id="rId68" Type="http://schemas.openxmlformats.org/officeDocument/2006/relationships/font" Target="fonts/Lato-italic.fntdata"/><Relationship Id="rId23" Type="http://schemas.openxmlformats.org/officeDocument/2006/relationships/slide" Target="slides/slide16.xml"/><Relationship Id="rId67" Type="http://schemas.openxmlformats.org/officeDocument/2006/relationships/font" Target="fonts/Lato-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47f09a38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a47f09a385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47f09a38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a47f09a385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1a461f2c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1a461f2c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763a07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763a07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763a07e9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763a07e9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1c08ee53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1c08ee53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763a07e9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763a07e9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763a07e9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763a07e9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d38d3b2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d38d3b2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763a07e9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763a07e9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47f09a38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a47f09a385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f33c11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2f33c11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1c08ee5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1c08ee5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d38d3b2b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d38d3b2b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61c08ee53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1c08ee53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763a07e9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763a07e9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763a07e9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763a07e9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763a07e9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763a07e9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2f33c115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a2f33c115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763a07e9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763a07e9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763a07e9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763a07e9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763a07e9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763a07e9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47f09a38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a47f09a385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763a07e9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763a07e9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763a07e9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763a07e9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763a07e9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763a07e9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763a07e9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763a07e9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763a07e9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763a07e9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8763a07e9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763a07e9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763a07e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763a07e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2f33c115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a2f33c1158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763a07e9c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763a07e9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763a07e9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763a07e9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47f09a38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47f09a38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763a07e9c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763a07e9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763a07e9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763a07e9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47f09a385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a47f09a385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1c08ee53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1c08ee53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60e5266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60e5266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1c08ee53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1c08ee53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47f09a385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a47f09a385_0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47f09a38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a47f09a385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336334f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a336334f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336334f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a336334fe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47f09a38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a47f09a385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336334fe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336334fe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336334f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336334f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336334fe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336334fe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47f09a385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a47f09a385_0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a47f09a38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a47f09a385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a47f09a385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a47f09a385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47f09a385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a47f09a385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47f09a385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a47f09a385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336334f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a336334fe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47f09a38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a47f09a385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e94de3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ae94de33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47f09a385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a47f09a385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www.css-tricks.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1.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www.nic.ar" TargetMode="External"/><Relationship Id="rId5" Type="http://schemas.openxmlformats.org/officeDocument/2006/relationships/hyperlink" Target="http://www.mercadolibre.com.a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hyperlink" Target="http://godaddy.com" TargetMode="External"/><Relationship Id="rId5"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plataforma.coderhouse.com/video-tutoriales" TargetMode="External"/><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1" Type="http://schemas.openxmlformats.org/officeDocument/2006/relationships/hyperlink" Target="https://www.mesi.com.ar/hosting/web-hosting.php#hosting" TargetMode="External"/><Relationship Id="rId10" Type="http://schemas.openxmlformats.org/officeDocument/2006/relationships/image" Target="../media/image26.png"/><Relationship Id="rId13" Type="http://schemas.openxmlformats.org/officeDocument/2006/relationships/hyperlink" Target="https://latincloud.com/mi-pagina-web/" TargetMode="External"/><Relationship Id="rId12"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hyperlink" Target="https://www.neolo.com/argentina/web-hosting/" TargetMode="External"/><Relationship Id="rId9" Type="http://schemas.openxmlformats.org/officeDocument/2006/relationships/hyperlink" Target="https://www.towebs.com/argentina/hosting/" TargetMode="External"/><Relationship Id="rId14"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hyperlink" Target="https://hostrentable.com/hosting.php#Basicos" TargetMode="External"/><Relationship Id="rId7" Type="http://schemas.openxmlformats.org/officeDocument/2006/relationships/image" Target="../media/image25.png"/><Relationship Id="rId8"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hyperlink" Target="https://ar.000webhost.com/" TargetMode="External"/><Relationship Id="rId5" Type="http://schemas.openxmlformats.org/officeDocument/2006/relationships/hyperlink" Target="https://ar.000webhost.com/" TargetMode="External"/><Relationship Id="rId6"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hyperlink" Target="https://www.000webhost.com/members/website/list" TargetMode="External"/><Relationship Id="rId5"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hyperlink" Target="https://www.000webhost.com/members/website/list" TargetMode="External"/><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hyperlink" Target="https://dl2.cdn.filezilla-project.org/client/FileZilla_3.46.3_win32-setup.exe?h=_SyO8spqOYKJ3RWlb_r9kA&amp;x=1578345667" TargetMode="External"/><Relationship Id="rId6" Type="http://schemas.openxmlformats.org/officeDocument/2006/relationships/hyperlink" Target="https://dl1.cdn.filezilla-project.org/client/FileZilla_3.46.3_win64-setup.exe?h=uPueP8uQHOCYpd3FYieJdA&amp;x=1578345716" TargetMode="External"/><Relationship Id="rId7" Type="http://schemas.openxmlformats.org/officeDocument/2006/relationships/hyperlink" Target="https://download.filezilla-project.org/client/FileZilla_3.46.3_macosx-x86_sponsored-setup.dm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9.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www.000webhost.com/" TargetMode="External"/><Relationship Id="rId4" Type="http://schemas.openxmlformats.org/officeDocument/2006/relationships/hyperlink" Target="https://camilasperanza88.github.io/mi_repositorio/" TargetMode="External"/><Relationship Id="rId5" Type="http://schemas.openxmlformats.org/officeDocument/2006/relationships/image" Target="../media/image19.png"/><Relationship Id="rId6"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6.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hyperlink" Target="https://cyberduck.io/" TargetMode="External"/><Relationship Id="rId4" Type="http://schemas.openxmlformats.org/officeDocument/2006/relationships/hyperlink" Target="https://winscp.net/eng/index.php" TargetMode="External"/><Relationship Id="rId9" Type="http://schemas.openxmlformats.org/officeDocument/2006/relationships/image" Target="../media/image53.png"/><Relationship Id="rId5" Type="http://schemas.openxmlformats.org/officeDocument/2006/relationships/hyperlink" Target="https://www.netlify.com" TargetMode="External"/><Relationship Id="rId6" Type="http://schemas.openxmlformats.org/officeDocument/2006/relationships/hyperlink" Target="https://vercel.com" TargetMode="External"/><Relationship Id="rId7" Type="http://schemas.openxmlformats.org/officeDocument/2006/relationships/image" Target="../media/image19.png"/><Relationship Id="rId8"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4.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ocs.google.com/document/d/1WNypcL7eii-nUMx6Qg5aP7T9HvvtDzAanck3iMlEsB8/edit?usp=sharing" TargetMode="External"/><Relationship Id="rId4" Type="http://schemas.openxmlformats.org/officeDocument/2006/relationships/image" Target="../media/image6.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5" name="Google Shape;105;p2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6" name="Google Shape;106;p2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DOMINIO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7" name="Google Shape;227;p37"/>
          <p:cNvSpPr txBox="1"/>
          <p:nvPr/>
        </p:nvSpPr>
        <p:spPr>
          <a:xfrm>
            <a:off x="1083450" y="1399725"/>
            <a:ext cx="69771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400">
                <a:solidFill>
                  <a:schemeClr val="dk1"/>
                </a:solidFill>
                <a:latin typeface="Helvetica Neue Light"/>
                <a:ea typeface="Helvetica Neue Light"/>
                <a:cs typeface="Helvetica Neue Light"/>
                <a:sym typeface="Helvetica Neue Light"/>
              </a:rPr>
              <a:t>El dominio en Internet es la dirección (nombre) que ingresas en el navegador para acceder al sitio web deseado. Ejemplo: </a:t>
            </a:r>
            <a:r>
              <a:rPr lang="en-GB" sz="24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www.css-tricks.com</a:t>
            </a:r>
            <a:r>
              <a:rPr lang="en-GB" sz="2400">
                <a:solidFill>
                  <a:schemeClr val="dk1"/>
                </a:solidFill>
                <a:latin typeface="Helvetica Neue Light"/>
                <a:ea typeface="Helvetica Neue Light"/>
                <a:cs typeface="Helvetica Neue Light"/>
                <a:sym typeface="Helvetica Neue Light"/>
              </a:rPr>
              <a:t> </a:t>
            </a:r>
            <a:endParaRPr sz="2400">
              <a:solidFill>
                <a:schemeClr val="dk1"/>
              </a:solidFill>
              <a:latin typeface="Helvetica Neue Light"/>
              <a:ea typeface="Helvetica Neue Light"/>
              <a:cs typeface="Helvetica Neue Light"/>
              <a:sym typeface="Helvetica Neue Light"/>
            </a:endParaRPr>
          </a:p>
        </p:txBody>
      </p:sp>
      <p:sp>
        <p:nvSpPr>
          <p:cNvPr id="228" name="Google Shape;228;p37"/>
          <p:cNvSpPr txBox="1"/>
          <p:nvPr/>
        </p:nvSpPr>
        <p:spPr>
          <a:xfrm>
            <a:off x="643801" y="4150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INTRODUCCIÓN</a:t>
            </a:r>
            <a:endParaRPr i="1" sz="3800">
              <a:solidFill>
                <a:schemeClr val="dk1"/>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4" name="Google Shape;234;p38"/>
          <p:cNvSpPr txBox="1"/>
          <p:nvPr/>
        </p:nvSpPr>
        <p:spPr>
          <a:xfrm>
            <a:off x="833250" y="1239800"/>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Dominio</a:t>
            </a:r>
            <a:r>
              <a:rPr b="1" lang="en-GB" sz="1800">
                <a:solidFill>
                  <a:srgbClr val="B7B7B7"/>
                </a:solidFill>
                <a:latin typeface="Helvetica Neue"/>
                <a:ea typeface="Helvetica Neue"/>
                <a:cs typeface="Helvetica Neue"/>
                <a:sym typeface="Helvetica Neue"/>
              </a:rPr>
              <a:t> </a:t>
            </a:r>
            <a:r>
              <a:rPr i="1" lang="en-GB" sz="1800">
                <a:solidFill>
                  <a:srgbClr val="B7B7B7"/>
                </a:solidFill>
                <a:latin typeface="Helvetica Neue"/>
                <a:ea typeface="Helvetica Neue"/>
                <a:cs typeface="Helvetica Neue"/>
                <a:sym typeface="Helvetica Neue"/>
              </a:rPr>
              <a:t>(terreno)</a:t>
            </a:r>
            <a:endParaRPr i="1" sz="1800">
              <a:solidFill>
                <a:srgbClr val="B7B7B7"/>
              </a:solidFill>
              <a:latin typeface="Helvetica Neue"/>
              <a:ea typeface="Helvetica Neue"/>
              <a:cs typeface="Helvetica Neue"/>
              <a:sym typeface="Helvetica Neue"/>
            </a:endParaRPr>
          </a:p>
        </p:txBody>
      </p:sp>
      <p:pic>
        <p:nvPicPr>
          <p:cNvPr id="235" name="Google Shape;235;p38"/>
          <p:cNvPicPr preferRelativeResize="0"/>
          <p:nvPr/>
        </p:nvPicPr>
        <p:blipFill>
          <a:blip r:embed="rId4">
            <a:alphaModFix/>
          </a:blip>
          <a:stretch>
            <a:fillRect/>
          </a:stretch>
        </p:blipFill>
        <p:spPr>
          <a:xfrm>
            <a:off x="954650" y="1757225"/>
            <a:ext cx="3242400" cy="2038195"/>
          </a:xfrm>
          <a:prstGeom prst="rect">
            <a:avLst/>
          </a:prstGeom>
          <a:noFill/>
          <a:ln>
            <a:noFill/>
          </a:ln>
        </p:spPr>
      </p:pic>
      <p:sp>
        <p:nvSpPr>
          <p:cNvPr id="236" name="Google Shape;236;p38"/>
          <p:cNvSpPr txBox="1"/>
          <p:nvPr/>
        </p:nvSpPr>
        <p:spPr>
          <a:xfrm>
            <a:off x="849504"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Un dominio (mipagina.com.ar), le indica a internet que tiene un “terreno” donde quieres tu página, pero aún no hay nada ahí, sólo una dirección.</a:t>
            </a:r>
            <a:endParaRPr>
              <a:latin typeface="Helvetica Neue"/>
              <a:ea typeface="Helvetica Neue"/>
              <a:cs typeface="Helvetica Neue"/>
              <a:sym typeface="Helvetica Neue"/>
            </a:endParaRPr>
          </a:p>
        </p:txBody>
      </p:sp>
      <p:pic>
        <p:nvPicPr>
          <p:cNvPr id="237" name="Google Shape;237;p38"/>
          <p:cNvPicPr preferRelativeResize="0"/>
          <p:nvPr/>
        </p:nvPicPr>
        <p:blipFill>
          <a:blip r:embed="rId5">
            <a:alphaModFix/>
          </a:blip>
          <a:stretch>
            <a:fillRect/>
          </a:stretch>
        </p:blipFill>
        <p:spPr>
          <a:xfrm>
            <a:off x="5365000" y="1748550"/>
            <a:ext cx="2986124" cy="2028226"/>
          </a:xfrm>
          <a:prstGeom prst="rect">
            <a:avLst/>
          </a:prstGeom>
          <a:noFill/>
          <a:ln>
            <a:noFill/>
          </a:ln>
        </p:spPr>
      </p:pic>
      <p:sp>
        <p:nvSpPr>
          <p:cNvPr id="238" name="Google Shape;238;p38"/>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DIFERENCIAS BÁSICAS</a:t>
            </a:r>
            <a:endParaRPr i="1" sz="3800">
              <a:solidFill>
                <a:schemeClr val="dk1"/>
              </a:solidFill>
              <a:latin typeface="Anton"/>
              <a:ea typeface="Anton"/>
              <a:cs typeface="Anton"/>
              <a:sym typeface="Anton"/>
            </a:endParaRPr>
          </a:p>
        </p:txBody>
      </p:sp>
      <p:sp>
        <p:nvSpPr>
          <p:cNvPr id="239" name="Google Shape;239;p38"/>
          <p:cNvSpPr txBox="1"/>
          <p:nvPr/>
        </p:nvSpPr>
        <p:spPr>
          <a:xfrm>
            <a:off x="5212588" y="1290925"/>
            <a:ext cx="32424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Hosting</a:t>
            </a:r>
            <a:r>
              <a:rPr b="1" lang="en-GB" sz="1800">
                <a:solidFill>
                  <a:srgbClr val="B7B7B7"/>
                </a:solidFill>
                <a:latin typeface="Helvetica Neue"/>
                <a:ea typeface="Helvetica Neue"/>
                <a:cs typeface="Helvetica Neue"/>
                <a:sym typeface="Helvetica Neue"/>
              </a:rPr>
              <a:t> </a:t>
            </a:r>
            <a:r>
              <a:rPr i="1" lang="en-GB" sz="1800">
                <a:solidFill>
                  <a:srgbClr val="B7B7B7"/>
                </a:solidFill>
                <a:latin typeface="Helvetica Neue"/>
                <a:ea typeface="Helvetica Neue"/>
                <a:cs typeface="Helvetica Neue"/>
                <a:sym typeface="Helvetica Neue"/>
              </a:rPr>
              <a:t>(hogar)</a:t>
            </a:r>
            <a:endParaRPr i="1" sz="1800">
              <a:solidFill>
                <a:srgbClr val="B7B7B7"/>
              </a:solidFill>
              <a:latin typeface="Helvetica Neue"/>
              <a:ea typeface="Helvetica Neue"/>
              <a:cs typeface="Helvetica Neue"/>
              <a:sym typeface="Helvetica Neue"/>
            </a:endParaRPr>
          </a:p>
        </p:txBody>
      </p:sp>
      <p:sp>
        <p:nvSpPr>
          <p:cNvPr id="240" name="Google Shape;240;p38"/>
          <p:cNvSpPr txBox="1"/>
          <p:nvPr/>
        </p:nvSpPr>
        <p:spPr>
          <a:xfrm>
            <a:off x="5145640" y="3784373"/>
            <a:ext cx="34698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D</a:t>
            </a:r>
            <a:r>
              <a:rPr lang="en-GB">
                <a:latin typeface="Helvetica Neue"/>
                <a:ea typeface="Helvetica Neue"/>
                <a:cs typeface="Helvetica Neue"/>
                <a:sym typeface="Helvetica Neue"/>
              </a:rPr>
              <a:t>ebes contratar un hosting, para “construir” sobre el “terreno” donde guardaremos tu página, y que la gente podrá pasar a visitar</a:t>
            </a:r>
            <a:endParaRPr>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6" name="Google Shape;246;p39"/>
          <p:cNvSpPr txBox="1"/>
          <p:nvPr/>
        </p:nvSpPr>
        <p:spPr>
          <a:xfrm>
            <a:off x="643801" y="2219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ESQUELETO DE DOMINIO</a:t>
            </a:r>
            <a:endParaRPr i="1" sz="3800">
              <a:solidFill>
                <a:schemeClr val="dk1"/>
              </a:solidFill>
              <a:latin typeface="Anton"/>
              <a:ea typeface="Anton"/>
              <a:cs typeface="Anton"/>
              <a:sym typeface="Anton"/>
            </a:endParaRPr>
          </a:p>
        </p:txBody>
      </p:sp>
      <p:sp>
        <p:nvSpPr>
          <p:cNvPr id="247" name="Google Shape;247;p39"/>
          <p:cNvSpPr txBox="1"/>
          <p:nvPr/>
        </p:nvSpPr>
        <p:spPr>
          <a:xfrm>
            <a:off x="2618750" y="2213975"/>
            <a:ext cx="3706500" cy="697800"/>
          </a:xfrm>
          <a:prstGeom prst="rect">
            <a:avLst/>
          </a:prstGeom>
          <a:solidFill>
            <a:srgbClr val="3DFFB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585858"/>
                </a:solidFill>
                <a:latin typeface="Didact Gothic"/>
                <a:ea typeface="Didact Gothic"/>
                <a:cs typeface="Didact Gothic"/>
                <a:sym typeface="Didact Gothic"/>
              </a:rPr>
              <a:t>www.google.com.ar</a:t>
            </a:r>
            <a:endParaRPr b="1" sz="3000">
              <a:solidFill>
                <a:srgbClr val="585858"/>
              </a:solidFill>
              <a:latin typeface="Didact Gothic"/>
              <a:ea typeface="Didact Gothic"/>
              <a:cs typeface="Didact Gothic"/>
              <a:sym typeface="Didact Gothic"/>
            </a:endParaRPr>
          </a:p>
        </p:txBody>
      </p:sp>
      <p:cxnSp>
        <p:nvCxnSpPr>
          <p:cNvPr id="248" name="Google Shape;248;p39"/>
          <p:cNvCxnSpPr/>
          <p:nvPr/>
        </p:nvCxnSpPr>
        <p:spPr>
          <a:xfrm rot="10800000">
            <a:off x="2122750" y="1805375"/>
            <a:ext cx="858600" cy="598500"/>
          </a:xfrm>
          <a:prstGeom prst="straightConnector1">
            <a:avLst/>
          </a:prstGeom>
          <a:noFill/>
          <a:ln cap="flat" cmpd="sng" w="9525">
            <a:solidFill>
              <a:srgbClr val="1A1A1A"/>
            </a:solidFill>
            <a:prstDash val="solid"/>
            <a:round/>
            <a:headEnd len="med" w="med" type="none"/>
            <a:tailEnd len="med" w="med" type="triangle"/>
          </a:ln>
        </p:spPr>
      </p:cxnSp>
      <p:sp>
        <p:nvSpPr>
          <p:cNvPr id="249" name="Google Shape;249;p39"/>
          <p:cNvSpPr txBox="1"/>
          <p:nvPr/>
        </p:nvSpPr>
        <p:spPr>
          <a:xfrm>
            <a:off x="1071255" y="16057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subdominio</a:t>
            </a:r>
            <a:endParaRPr>
              <a:latin typeface="Helvetica Neue"/>
              <a:ea typeface="Helvetica Neue"/>
              <a:cs typeface="Helvetica Neue"/>
              <a:sym typeface="Helvetica Neue"/>
            </a:endParaRPr>
          </a:p>
        </p:txBody>
      </p:sp>
      <p:sp>
        <p:nvSpPr>
          <p:cNvPr id="250" name="Google Shape;250;p39"/>
          <p:cNvSpPr txBox="1"/>
          <p:nvPr/>
        </p:nvSpPr>
        <p:spPr>
          <a:xfrm>
            <a:off x="3486633" y="1558238"/>
            <a:ext cx="11433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dominio</a:t>
            </a:r>
            <a:endParaRPr>
              <a:latin typeface="Helvetica Neue"/>
              <a:ea typeface="Helvetica Neue"/>
              <a:cs typeface="Helvetica Neue"/>
              <a:sym typeface="Helvetica Neue"/>
            </a:endParaRPr>
          </a:p>
        </p:txBody>
      </p:sp>
      <p:cxnSp>
        <p:nvCxnSpPr>
          <p:cNvPr id="251" name="Google Shape;251;p39"/>
          <p:cNvCxnSpPr/>
          <p:nvPr/>
        </p:nvCxnSpPr>
        <p:spPr>
          <a:xfrm rot="10800000">
            <a:off x="3900475" y="1916375"/>
            <a:ext cx="235800" cy="487500"/>
          </a:xfrm>
          <a:prstGeom prst="straightConnector1">
            <a:avLst/>
          </a:prstGeom>
          <a:noFill/>
          <a:ln cap="flat" cmpd="sng" w="9525">
            <a:solidFill>
              <a:srgbClr val="1A1A1A"/>
            </a:solidFill>
            <a:prstDash val="solid"/>
            <a:round/>
            <a:headEnd len="med" w="med" type="none"/>
            <a:tailEnd len="med" w="med" type="triangle"/>
          </a:ln>
        </p:spPr>
      </p:cxnSp>
      <p:cxnSp>
        <p:nvCxnSpPr>
          <p:cNvPr id="252" name="Google Shape;252;p39"/>
          <p:cNvCxnSpPr/>
          <p:nvPr/>
        </p:nvCxnSpPr>
        <p:spPr>
          <a:xfrm flipH="1" rot="10800000">
            <a:off x="5301795" y="2009771"/>
            <a:ext cx="260100" cy="387900"/>
          </a:xfrm>
          <a:prstGeom prst="straightConnector1">
            <a:avLst/>
          </a:prstGeom>
          <a:noFill/>
          <a:ln cap="flat" cmpd="sng" w="9525">
            <a:solidFill>
              <a:srgbClr val="1A1A1A"/>
            </a:solidFill>
            <a:prstDash val="solid"/>
            <a:round/>
            <a:headEnd len="med" w="med" type="none"/>
            <a:tailEnd len="med" w="med" type="triangle"/>
          </a:ln>
        </p:spPr>
      </p:cxnSp>
      <p:sp>
        <p:nvSpPr>
          <p:cNvPr id="253" name="Google Shape;253;p39"/>
          <p:cNvSpPr txBox="1"/>
          <p:nvPr/>
        </p:nvSpPr>
        <p:spPr>
          <a:xfrm>
            <a:off x="4991638" y="1519525"/>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nivel superior </a:t>
            </a:r>
            <a:br>
              <a:rPr lang="en-GB">
                <a:latin typeface="Helvetica Neue"/>
                <a:ea typeface="Helvetica Neue"/>
                <a:cs typeface="Helvetica Neue"/>
                <a:sym typeface="Helvetica Neue"/>
              </a:rPr>
            </a:br>
            <a:r>
              <a:rPr lang="en-GB">
                <a:latin typeface="Helvetica Neue"/>
                <a:ea typeface="Helvetica Neue"/>
                <a:cs typeface="Helvetica Neue"/>
                <a:sym typeface="Helvetica Neue"/>
              </a:rPr>
              <a:t>genérico</a:t>
            </a:r>
            <a:endParaRPr>
              <a:latin typeface="Helvetica Neue"/>
              <a:ea typeface="Helvetica Neue"/>
              <a:cs typeface="Helvetica Neue"/>
              <a:sym typeface="Helvetica Neue"/>
            </a:endParaRPr>
          </a:p>
        </p:txBody>
      </p:sp>
      <p:cxnSp>
        <p:nvCxnSpPr>
          <p:cNvPr id="254" name="Google Shape;254;p39"/>
          <p:cNvCxnSpPr/>
          <p:nvPr/>
        </p:nvCxnSpPr>
        <p:spPr>
          <a:xfrm flipH="1" rot="10800000">
            <a:off x="6139755" y="2027013"/>
            <a:ext cx="813300" cy="411600"/>
          </a:xfrm>
          <a:prstGeom prst="straightConnector1">
            <a:avLst/>
          </a:prstGeom>
          <a:noFill/>
          <a:ln cap="flat" cmpd="sng" w="9525">
            <a:solidFill>
              <a:srgbClr val="1A1A1A"/>
            </a:solidFill>
            <a:prstDash val="solid"/>
            <a:round/>
            <a:headEnd len="med" w="med" type="none"/>
            <a:tailEnd len="med" w="med" type="triangle"/>
          </a:ln>
        </p:spPr>
      </p:cxnSp>
      <p:sp>
        <p:nvSpPr>
          <p:cNvPr id="255" name="Google Shape;255;p39"/>
          <p:cNvSpPr txBox="1"/>
          <p:nvPr/>
        </p:nvSpPr>
        <p:spPr>
          <a:xfrm>
            <a:off x="6810836" y="1545584"/>
            <a:ext cx="13083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Helvetica Neue"/>
                <a:ea typeface="Helvetica Neue"/>
                <a:cs typeface="Helvetica Neue"/>
                <a:sym typeface="Helvetica Neue"/>
              </a:rPr>
              <a:t>nivel superior </a:t>
            </a:r>
            <a:br>
              <a:rPr lang="en-GB">
                <a:latin typeface="Helvetica Neue"/>
                <a:ea typeface="Helvetica Neue"/>
                <a:cs typeface="Helvetica Neue"/>
                <a:sym typeface="Helvetica Neue"/>
              </a:rPr>
            </a:br>
            <a:r>
              <a:rPr lang="en-GB">
                <a:latin typeface="Helvetica Neue"/>
                <a:ea typeface="Helvetica Neue"/>
                <a:cs typeface="Helvetica Neue"/>
                <a:sym typeface="Helvetica Neue"/>
              </a:rPr>
              <a:t>geográfico</a:t>
            </a:r>
            <a:endParaRPr>
              <a:latin typeface="Helvetica Neue"/>
              <a:ea typeface="Helvetica Neue"/>
              <a:cs typeface="Helvetica Neue"/>
              <a:sym typeface="Helvetica Neue"/>
            </a:endParaRPr>
          </a:p>
        </p:txBody>
      </p:sp>
      <p:sp>
        <p:nvSpPr>
          <p:cNvPr id="256" name="Google Shape;256;p39"/>
          <p:cNvSpPr txBox="1"/>
          <p:nvPr/>
        </p:nvSpPr>
        <p:spPr>
          <a:xfrm>
            <a:off x="466850" y="3351501"/>
            <a:ext cx="4437300" cy="12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.com</a:t>
            </a:r>
            <a:r>
              <a:rPr lang="en-GB" sz="1600">
                <a:latin typeface="Helvetica Neue Light"/>
                <a:ea typeface="Helvetica Neue Light"/>
                <a:cs typeface="Helvetica Neue Light"/>
                <a:sym typeface="Helvetica Neue Light"/>
              </a:rPr>
              <a:t> = sitio comercial.</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.net</a:t>
            </a:r>
            <a:r>
              <a:rPr lang="en-GB" sz="1600">
                <a:latin typeface="Helvetica Neue Light"/>
                <a:ea typeface="Helvetica Neue Light"/>
                <a:cs typeface="Helvetica Neue Light"/>
                <a:sym typeface="Helvetica Neue Light"/>
              </a:rPr>
              <a:t> = empresa de servicios de Internet.</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.org</a:t>
            </a:r>
            <a:r>
              <a:rPr lang="en-GB" sz="1600">
                <a:latin typeface="Helvetica Neue Light"/>
                <a:ea typeface="Helvetica Neue Light"/>
                <a:cs typeface="Helvetica Neue Light"/>
                <a:sym typeface="Helvetica Neue Light"/>
              </a:rPr>
              <a:t> = organización sin fines de lucro.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.info</a:t>
            </a:r>
            <a:r>
              <a:rPr lang="en-GB" sz="1600">
                <a:latin typeface="Helvetica Neue Light"/>
                <a:ea typeface="Helvetica Neue Light"/>
                <a:cs typeface="Helvetica Neue Light"/>
                <a:sym typeface="Helvetica Neue Light"/>
              </a:rPr>
              <a:t> = sitio informativo.</a:t>
            </a:r>
            <a:endParaRPr sz="1600">
              <a:latin typeface="Helvetica Neue Light"/>
              <a:ea typeface="Helvetica Neue Light"/>
              <a:cs typeface="Helvetica Neue Light"/>
              <a:sym typeface="Helvetica Neue Light"/>
            </a:endParaRPr>
          </a:p>
          <a:p>
            <a:pPr indent="-330200" lvl="0" marL="457200" rtl="0" algn="l">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.biz</a:t>
            </a:r>
            <a:r>
              <a:rPr lang="en-GB" sz="1600">
                <a:latin typeface="Helvetica Neue Light"/>
                <a:ea typeface="Helvetica Neue Light"/>
                <a:cs typeface="Helvetica Neue Light"/>
                <a:sym typeface="Helvetica Neue Light"/>
              </a:rPr>
              <a:t> = sitio de negocios.</a:t>
            </a:r>
            <a:endParaRPr sz="1600">
              <a:latin typeface="Helvetica Neue Light"/>
              <a:ea typeface="Helvetica Neue Light"/>
              <a:cs typeface="Helvetica Neue Light"/>
              <a:sym typeface="Helvetica Neue Light"/>
            </a:endParaRPr>
          </a:p>
        </p:txBody>
      </p:sp>
      <p:sp>
        <p:nvSpPr>
          <p:cNvPr id="257" name="Google Shape;257;p39"/>
          <p:cNvSpPr txBox="1"/>
          <p:nvPr/>
        </p:nvSpPr>
        <p:spPr>
          <a:xfrm>
            <a:off x="4915438" y="3351501"/>
            <a:ext cx="3828900" cy="1532100"/>
          </a:xfrm>
          <a:prstGeom prst="rect">
            <a:avLst/>
          </a:prstGeom>
          <a:noFill/>
          <a:ln>
            <a:noFill/>
          </a:ln>
        </p:spPr>
        <p:txBody>
          <a:bodyPr anchorCtr="0" anchor="ctr" bIns="91425" lIns="91425" spcFirstLastPara="1" rIns="91425" wrap="square" tIns="91425">
            <a:noAutofit/>
          </a:bodyPr>
          <a:lstStyle/>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.edu</a:t>
            </a:r>
            <a:r>
              <a:rPr lang="en-GB" sz="1600">
                <a:latin typeface="Helvetica Neue Light"/>
                <a:ea typeface="Helvetica Neue Light"/>
                <a:cs typeface="Helvetica Neue Light"/>
                <a:sym typeface="Helvetica Neue Light"/>
              </a:rPr>
              <a:t> = sitios educativos.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.gob</a:t>
            </a:r>
            <a:r>
              <a:rPr lang="en-GB" sz="1600">
                <a:latin typeface="Helvetica Neue Light"/>
                <a:ea typeface="Helvetica Neue Light"/>
                <a:cs typeface="Helvetica Neue Light"/>
                <a:sym typeface="Helvetica Neue Light"/>
              </a:rPr>
              <a:t> = gubernamentales.</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.mil</a:t>
            </a:r>
            <a:r>
              <a:rPr lang="en-GB" sz="1600">
                <a:latin typeface="Helvetica Neue Light"/>
                <a:ea typeface="Helvetica Neue Light"/>
                <a:cs typeface="Helvetica Neue Light"/>
                <a:sym typeface="Helvetica Neue Light"/>
              </a:rPr>
              <a:t> = militar.</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.musica</a:t>
            </a:r>
            <a:r>
              <a:rPr lang="en-GB" sz="1600">
                <a:latin typeface="Helvetica Neue Light"/>
                <a:ea typeface="Helvetica Neue Light"/>
                <a:cs typeface="Helvetica Neue Light"/>
                <a:sym typeface="Helvetica Neue Light"/>
              </a:rPr>
              <a:t> = música</a:t>
            </a:r>
            <a:endParaRPr sz="1600">
              <a:latin typeface="Helvetica Neue Light"/>
              <a:ea typeface="Helvetica Neue Light"/>
              <a:cs typeface="Helvetica Neue Light"/>
              <a:sym typeface="Helvetica Neue Light"/>
            </a:endParaRPr>
          </a:p>
          <a:p>
            <a:pPr indent="-330200" lvl="0" marL="457200" rtl="0" algn="just">
              <a:lnSpc>
                <a:spcPct val="100000"/>
              </a:lnSpc>
              <a:spcBef>
                <a:spcPts val="0"/>
              </a:spcBef>
              <a:spcAft>
                <a:spcPts val="0"/>
              </a:spcAft>
              <a:buClr>
                <a:srgbClr val="3CEFAB"/>
              </a:buClr>
              <a:buSzPts val="1600"/>
              <a:buFont typeface="Lato"/>
              <a:buChar char="●"/>
            </a:pPr>
            <a:r>
              <a:rPr b="1" lang="en-GB" sz="1600">
                <a:latin typeface="Helvetica Neue"/>
                <a:ea typeface="Helvetica Neue"/>
                <a:cs typeface="Helvetica Neue"/>
                <a:sym typeface="Helvetica Neue"/>
              </a:rPr>
              <a:t>.tur</a:t>
            </a:r>
            <a:r>
              <a:rPr lang="en-GB" sz="1600">
                <a:latin typeface="Helvetica Neue Light"/>
                <a:ea typeface="Helvetica Neue Light"/>
                <a:cs typeface="Helvetica Neue Light"/>
                <a:sym typeface="Helvetica Neue Light"/>
              </a:rPr>
              <a:t> = turismo.</a:t>
            </a:r>
            <a:endParaRPr sz="1600">
              <a:latin typeface="Helvetica Neue Light"/>
              <a:ea typeface="Helvetica Neue Light"/>
              <a:cs typeface="Helvetica Neue Light"/>
              <a:sym typeface="Helvetica Neue Light"/>
            </a:endParaRPr>
          </a:p>
        </p:txBody>
      </p:sp>
      <p:sp>
        <p:nvSpPr>
          <p:cNvPr id="258" name="Google Shape;258;p39"/>
          <p:cNvSpPr txBox="1"/>
          <p:nvPr/>
        </p:nvSpPr>
        <p:spPr>
          <a:xfrm>
            <a:off x="2031392" y="3034223"/>
            <a:ext cx="13083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Genéricos</a:t>
            </a:r>
            <a:endParaRPr b="1" sz="1800">
              <a:latin typeface="Helvetica Neue"/>
              <a:ea typeface="Helvetica Neue"/>
              <a:cs typeface="Helvetica Neue"/>
              <a:sym typeface="Helvetica Neue"/>
            </a:endParaRPr>
          </a:p>
        </p:txBody>
      </p:sp>
      <p:sp>
        <p:nvSpPr>
          <p:cNvPr id="259" name="Google Shape;259;p39"/>
          <p:cNvSpPr txBox="1"/>
          <p:nvPr/>
        </p:nvSpPr>
        <p:spPr>
          <a:xfrm>
            <a:off x="6248775" y="3034225"/>
            <a:ext cx="18021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Restringidos</a:t>
            </a:r>
            <a:endParaRPr b="1" sz="180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65" name="Google Shape;265;p40"/>
          <p:cNvSpPr txBox="1"/>
          <p:nvPr/>
        </p:nvSpPr>
        <p:spPr>
          <a:xfrm>
            <a:off x="1028850" y="1303225"/>
            <a:ext cx="7086300" cy="345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100">
                <a:solidFill>
                  <a:schemeClr val="dk1"/>
                </a:solidFill>
                <a:latin typeface="Helvetica Neue Light"/>
                <a:ea typeface="Helvetica Neue Light"/>
                <a:cs typeface="Helvetica Neue Light"/>
                <a:sym typeface="Helvetica Neue Light"/>
              </a:rPr>
              <a:t>Para poder disponer del dominio, debes registrarlo bajo tu nombre o el nombre de la empresa. </a:t>
            </a:r>
            <a:endParaRPr sz="21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100">
                <a:solidFill>
                  <a:schemeClr val="dk1"/>
                </a:solidFill>
                <a:latin typeface="Helvetica Neue Light"/>
                <a:ea typeface="Helvetica Neue Light"/>
                <a:cs typeface="Helvetica Neue Light"/>
                <a:sym typeface="Helvetica Neue Light"/>
              </a:rPr>
              <a:t>Dependiendo del tipo de dominio que se quiera registrar, serán diferentes los requerimientos y pasos a seguir.</a:t>
            </a:r>
            <a:endParaRPr sz="21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100">
              <a:solidFill>
                <a:schemeClr val="dk1"/>
              </a:solidFill>
              <a:latin typeface="Didact Gothic"/>
              <a:ea typeface="Didact Gothic"/>
              <a:cs typeface="Didact Gothic"/>
              <a:sym typeface="Didact Gothic"/>
            </a:endParaRPr>
          </a:p>
        </p:txBody>
      </p:sp>
      <p:sp>
        <p:nvSpPr>
          <p:cNvPr id="266" name="Google Shape;266;p40"/>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2" name="Google Shape;272;p41"/>
          <p:cNvSpPr txBox="1"/>
          <p:nvPr/>
        </p:nvSpPr>
        <p:spPr>
          <a:xfrm>
            <a:off x="350400" y="1513375"/>
            <a:ext cx="84432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dk1"/>
                </a:solidFill>
                <a:latin typeface="Helvetica Neue"/>
                <a:ea typeface="Helvetica Neue"/>
                <a:cs typeface="Helvetica Neue"/>
                <a:sym typeface="Helvetica Neue"/>
              </a:rPr>
              <a:t>En</a:t>
            </a:r>
            <a:r>
              <a:rPr b="1" lang="en-GB" sz="1800">
                <a:solidFill>
                  <a:schemeClr val="dk1"/>
                </a:solidFill>
                <a:latin typeface="Helvetica Neue"/>
                <a:ea typeface="Helvetica Neue"/>
                <a:cs typeface="Helvetica Neue"/>
                <a:sym typeface="Helvetica Neue"/>
              </a:rPr>
              <a:t> Argentina:</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entidad registrante de dominios de internet en Argentina es NIC.AR (</a:t>
            </a:r>
            <a:r>
              <a:rPr lang="en-GB" sz="1800" u="sng">
                <a:solidFill>
                  <a:schemeClr val="hlink"/>
                </a:solidFill>
                <a:latin typeface="Helvetica Neue Light"/>
                <a:ea typeface="Helvetica Neue Light"/>
                <a:cs typeface="Helvetica Neue Light"/>
                <a:sym typeface="Helvetica Neue Light"/>
                <a:hlinkClick r:id="rId4"/>
              </a:rPr>
              <a:t>www.nic.ar</a:t>
            </a:r>
            <a:r>
              <a:rPr lang="en-GB" sz="1800">
                <a:solidFill>
                  <a:schemeClr val="dk1"/>
                </a:solidFill>
                <a:latin typeface="Helvetica Neue Light"/>
                <a:ea typeface="Helvetica Neue Light"/>
                <a:cs typeface="Helvetica Neue Light"/>
                <a:sym typeface="Helvetica Neue Light"/>
              </a:rPr>
              <a:t>). Para registrar un dominio, es necesario ingresar al sitio web, crearse un usuario, consultar por el dominio deseado y luego seguir los pasos para finalizar el registro. Se abona un costo anual. Ejemplo: </a:t>
            </a:r>
            <a:r>
              <a:rPr lang="en-GB" sz="1800" u="sng">
                <a:solidFill>
                  <a:schemeClr val="hlink"/>
                </a:solidFill>
                <a:latin typeface="Helvetica Neue Light"/>
                <a:ea typeface="Helvetica Neue Light"/>
                <a:cs typeface="Helvetica Neue Light"/>
                <a:sym typeface="Helvetica Neue Light"/>
                <a:hlinkClick r:id="rId5"/>
              </a:rPr>
              <a:t>www.mercadolibre.com.ar</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900">
                <a:solidFill>
                  <a:schemeClr val="dk1"/>
                </a:solidFill>
                <a:highlight>
                  <a:srgbClr val="E0FF00"/>
                </a:highlight>
                <a:latin typeface="Helvetica Neue Light"/>
                <a:ea typeface="Helvetica Neue Light"/>
                <a:cs typeface="Helvetica Neue Light"/>
                <a:sym typeface="Helvetica Neue Light"/>
              </a:rPr>
              <a:t>¡Ojo! Se necesita clave fiscal 3 de AFIP </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273" name="Google Shape;273;p41"/>
          <p:cNvSpPr txBox="1"/>
          <p:nvPr/>
        </p:nvSpPr>
        <p:spPr>
          <a:xfrm>
            <a:off x="643801" y="4818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9" name="Google Shape;279;p42"/>
          <p:cNvSpPr txBox="1"/>
          <p:nvPr/>
        </p:nvSpPr>
        <p:spPr>
          <a:xfrm>
            <a:off x="606801" y="170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pic>
        <p:nvPicPr>
          <p:cNvPr id="280" name="Google Shape;280;p42"/>
          <p:cNvPicPr preferRelativeResize="0"/>
          <p:nvPr/>
        </p:nvPicPr>
        <p:blipFill rotWithShape="1">
          <a:blip r:embed="rId4">
            <a:alphaModFix/>
          </a:blip>
          <a:srcRect b="8619" l="18020" r="19169" t="10448"/>
          <a:stretch/>
        </p:blipFill>
        <p:spPr>
          <a:xfrm>
            <a:off x="1987200" y="958475"/>
            <a:ext cx="5301898" cy="3842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6" name="Google Shape;286;p43"/>
          <p:cNvSpPr txBox="1"/>
          <p:nvPr/>
        </p:nvSpPr>
        <p:spPr>
          <a:xfrm>
            <a:off x="606801" y="170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REGISTRO DE DOMINIOS </a:t>
            </a:r>
            <a:endParaRPr i="1" sz="4000">
              <a:solidFill>
                <a:schemeClr val="dk1"/>
              </a:solidFill>
              <a:latin typeface="Anton"/>
              <a:ea typeface="Anton"/>
              <a:cs typeface="Anton"/>
              <a:sym typeface="Anton"/>
            </a:endParaRPr>
          </a:p>
        </p:txBody>
      </p:sp>
      <p:pic>
        <p:nvPicPr>
          <p:cNvPr id="287" name="Google Shape;287;p43"/>
          <p:cNvPicPr preferRelativeResize="0"/>
          <p:nvPr/>
        </p:nvPicPr>
        <p:blipFill rotWithShape="1">
          <a:blip r:embed="rId4">
            <a:alphaModFix/>
          </a:blip>
          <a:srcRect b="21696" l="19564" r="35594" t="21101"/>
          <a:stretch/>
        </p:blipFill>
        <p:spPr>
          <a:xfrm>
            <a:off x="2260025" y="1357725"/>
            <a:ext cx="4601592" cy="330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3" name="Google Shape;293;p44"/>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DOMINIO NORTEAMERICANO</a:t>
            </a:r>
            <a:endParaRPr i="1" sz="3800">
              <a:solidFill>
                <a:schemeClr val="dk1"/>
              </a:solidFill>
              <a:latin typeface="Anton"/>
              <a:ea typeface="Anton"/>
              <a:cs typeface="Anton"/>
              <a:sym typeface="Anton"/>
            </a:endParaRPr>
          </a:p>
        </p:txBody>
      </p:sp>
      <p:sp>
        <p:nvSpPr>
          <p:cNvPr id="294" name="Google Shape;294;p44"/>
          <p:cNvSpPr txBox="1"/>
          <p:nvPr/>
        </p:nvSpPr>
        <p:spPr>
          <a:xfrm>
            <a:off x="5808550" y="1840575"/>
            <a:ext cx="2946000" cy="5322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Didact Gothic"/>
                <a:ea typeface="Didact Gothic"/>
                <a:cs typeface="Didact Gothic"/>
                <a:sym typeface="Didact Gothic"/>
                <a:hlinkClick r:id="rId4">
                  <a:extLst>
                    <a:ext uri="{A12FA001-AC4F-418D-AE19-62706E023703}">
                      <ahyp:hlinkClr val="tx"/>
                    </a:ext>
                  </a:extLst>
                </a:hlinkClick>
              </a:rPr>
              <a:t>http://godaddy.com</a:t>
            </a:r>
            <a:endParaRPr b="1" sz="1800">
              <a:solidFill>
                <a:srgbClr val="0000FF"/>
              </a:solidFill>
              <a:latin typeface="Didact Gothic"/>
              <a:ea typeface="Didact Gothic"/>
              <a:cs typeface="Didact Gothic"/>
              <a:sym typeface="Didact Gothic"/>
            </a:endParaRPr>
          </a:p>
        </p:txBody>
      </p:sp>
      <p:sp>
        <p:nvSpPr>
          <p:cNvPr id="295" name="Google Shape;295;p44"/>
          <p:cNvSpPr txBox="1"/>
          <p:nvPr/>
        </p:nvSpPr>
        <p:spPr>
          <a:xfrm>
            <a:off x="5603100" y="2714925"/>
            <a:ext cx="3359100" cy="141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Didact Gothic"/>
                <a:ea typeface="Didact Gothic"/>
                <a:cs typeface="Didact Gothic"/>
                <a:sym typeface="Didact Gothic"/>
              </a:rPr>
              <a:t>Muy popular a la hora de registrar .com, más fácil que el trámite con nic.ar</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a:latin typeface="Didact Gothic"/>
                <a:ea typeface="Didact Gothic"/>
                <a:cs typeface="Didact Gothic"/>
                <a:sym typeface="Didact Gothic"/>
              </a:rPr>
              <a:t>Depende de la cotización del dólar, y</a:t>
            </a:r>
            <a:r>
              <a:rPr lang="en-GB">
                <a:latin typeface="Didact Gothic"/>
                <a:ea typeface="Didact Gothic"/>
                <a:cs typeface="Didact Gothic"/>
                <a:sym typeface="Didact Gothic"/>
              </a:rPr>
              <a:t>, puede ser más caro</a:t>
            </a:r>
            <a:endParaRPr>
              <a:latin typeface="Didact Gothic"/>
              <a:ea typeface="Didact Gothic"/>
              <a:cs typeface="Didact Gothic"/>
              <a:sym typeface="Didact Gothic"/>
            </a:endParaRPr>
          </a:p>
        </p:txBody>
      </p:sp>
      <p:pic>
        <p:nvPicPr>
          <p:cNvPr id="296" name="Google Shape;296;p44"/>
          <p:cNvPicPr preferRelativeResize="0"/>
          <p:nvPr/>
        </p:nvPicPr>
        <p:blipFill rotWithShape="1">
          <a:blip r:embed="rId5">
            <a:alphaModFix/>
          </a:blip>
          <a:srcRect b="8835" l="0" r="0" t="9731"/>
          <a:stretch/>
        </p:blipFill>
        <p:spPr>
          <a:xfrm>
            <a:off x="339425" y="1551250"/>
            <a:ext cx="5469125" cy="3005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HOSTING </a:t>
            </a:r>
            <a:endParaRPr i="1" sz="3600">
              <a:solidFill>
                <a:srgbClr val="E0FF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12" name="Google Shape;112;p2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13" name="Google Shape;113;p2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7" name="Google Shape;307;p46"/>
          <p:cNvSpPr txBox="1"/>
          <p:nvPr/>
        </p:nvSpPr>
        <p:spPr>
          <a:xfrm>
            <a:off x="1159025" y="1236650"/>
            <a:ext cx="7070700" cy="306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Es necesario contratar un servicio de hosting que cubra con los requerimientos de tu web. Los servidores son </a:t>
            </a:r>
            <a:r>
              <a:rPr lang="en-GB" sz="2000">
                <a:solidFill>
                  <a:schemeClr val="dk1"/>
                </a:solidFill>
                <a:highlight>
                  <a:srgbClr val="E0FF00"/>
                </a:highlight>
                <a:latin typeface="Helvetica Neue Light"/>
                <a:ea typeface="Helvetica Neue Light"/>
                <a:cs typeface="Helvetica Neue Light"/>
                <a:sym typeface="Helvetica Neue Light"/>
              </a:rPr>
              <a:t>empresas que almacenan computadoras con discos rígidos</a:t>
            </a:r>
            <a:r>
              <a:rPr lang="en-GB" sz="2000">
                <a:solidFill>
                  <a:schemeClr val="dk1"/>
                </a:solidFill>
                <a:latin typeface="Helvetica Neue Light"/>
                <a:ea typeface="Helvetica Neue Light"/>
                <a:cs typeface="Helvetica Neue Light"/>
                <a:sym typeface="Helvetica Neue Light"/>
              </a:rPr>
              <a:t> (en donde son alojados los sitios web), </a:t>
            </a:r>
            <a:r>
              <a:rPr lang="en-GB" sz="2000">
                <a:solidFill>
                  <a:schemeClr val="dk1"/>
                </a:solidFill>
                <a:highlight>
                  <a:srgbClr val="E0FF00"/>
                </a:highlight>
                <a:latin typeface="Helvetica Neue Light"/>
                <a:ea typeface="Helvetica Neue Light"/>
                <a:cs typeface="Helvetica Neue Light"/>
                <a:sym typeface="Helvetica Neue Light"/>
              </a:rPr>
              <a:t>y cada una está equipada con distinto hardware.</a:t>
            </a:r>
            <a:endParaRPr sz="2000">
              <a:solidFill>
                <a:schemeClr val="dk1"/>
              </a:solidFill>
              <a:highlight>
                <a:srgbClr val="E0FF00"/>
              </a:highlight>
              <a:latin typeface="Helvetica Neue Light"/>
              <a:ea typeface="Helvetica Neue Light"/>
              <a:cs typeface="Helvetica Neue Light"/>
              <a:sym typeface="Helvetica Neue Light"/>
            </a:endParaRPr>
          </a:p>
        </p:txBody>
      </p:sp>
      <p:sp>
        <p:nvSpPr>
          <p:cNvPr id="308" name="Google Shape;308;p46"/>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4" name="Google Shape;314;p47"/>
          <p:cNvSpPr txBox="1"/>
          <p:nvPr/>
        </p:nvSpPr>
        <p:spPr>
          <a:xfrm>
            <a:off x="330125" y="1288450"/>
            <a:ext cx="3510900" cy="3514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Cloud VPS V4 (22/10/2020 - 21/10/2021) $33972.00ARS</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Sistema Operativo // O.S.: Linux Centos 7.x</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Control Panel: DirectAdmin (Linux)</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Virtual Cores: Sin Extra Virtual Cores</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RAM: Sin Extra RAM</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Disk HDD: Sin Extra Disk HDD</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Disk SSD: Sin Extra Disk SSD</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Transfer: Sin Extra Transfer</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Cloud VPN: Sin VPN</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Extra IP´s: Sin Extra IP's</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Microsoft SQL (Windows): Sin SQL</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Soporte TechCare: Sin TechCare</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Backup NAS: Sin Backup</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Proporcional plan [Cloud Advanced - miejemplodedominio.com.ar] abonado $-3574.74ARS</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100">
                <a:latin typeface="Helvetica Neue Light"/>
                <a:ea typeface="Helvetica Neue Light"/>
                <a:cs typeface="Helvetica Neue Light"/>
                <a:sym typeface="Helvetica Neue Light"/>
              </a:rPr>
              <a:t>Diferencia en la propuesta comercial (Hasta 30/10/2020) $-3108.45ARS</a:t>
            </a:r>
            <a:endParaRPr sz="11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p:txBody>
      </p:sp>
      <p:sp>
        <p:nvSpPr>
          <p:cNvPr id="315" name="Google Shape;315;p47"/>
          <p:cNvSpPr txBox="1"/>
          <p:nvPr/>
        </p:nvSpPr>
        <p:spPr>
          <a:xfrm>
            <a:off x="495801" y="181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PLANES DE HOSTING</a:t>
            </a:r>
            <a:endParaRPr i="1" sz="3800">
              <a:solidFill>
                <a:schemeClr val="dk1"/>
              </a:solidFill>
              <a:latin typeface="Anton"/>
              <a:ea typeface="Anton"/>
              <a:cs typeface="Anton"/>
              <a:sym typeface="Anton"/>
            </a:endParaRPr>
          </a:p>
        </p:txBody>
      </p:sp>
      <p:pic>
        <p:nvPicPr>
          <p:cNvPr id="316" name="Google Shape;316;p47"/>
          <p:cNvPicPr preferRelativeResize="0"/>
          <p:nvPr/>
        </p:nvPicPr>
        <p:blipFill rotWithShape="1">
          <a:blip r:embed="rId4">
            <a:alphaModFix/>
          </a:blip>
          <a:srcRect b="2979" l="27392" r="27937" t="20433"/>
          <a:stretch/>
        </p:blipFill>
        <p:spPr>
          <a:xfrm>
            <a:off x="4491325" y="1051087"/>
            <a:ext cx="3741672" cy="3608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2" name="Google Shape;322;p48"/>
          <p:cNvSpPr txBox="1"/>
          <p:nvPr/>
        </p:nvSpPr>
        <p:spPr>
          <a:xfrm>
            <a:off x="379050" y="1550775"/>
            <a:ext cx="8385900" cy="33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Una vez que eliges el plan adecuado para tu sitio web, recibirás toda la información necesaria para poder subir los archivos al servidor, y </a:t>
            </a:r>
            <a:r>
              <a:rPr lang="en-GB" sz="1900">
                <a:solidFill>
                  <a:schemeClr val="dk1"/>
                </a:solidFill>
                <a:latin typeface="Helvetica Neue Light"/>
                <a:ea typeface="Helvetica Neue Light"/>
                <a:cs typeface="Helvetica Neue Light"/>
                <a:sym typeface="Helvetica Neue Light"/>
              </a:rPr>
              <a:t>finalmente  </a:t>
            </a:r>
            <a:r>
              <a:rPr lang="en-GB" sz="1900">
                <a:solidFill>
                  <a:schemeClr val="dk1"/>
                </a:solidFill>
                <a:latin typeface="Helvetica Neue Light"/>
                <a:ea typeface="Helvetica Neue Light"/>
                <a:cs typeface="Helvetica Neue Light"/>
                <a:sym typeface="Helvetica Neue Light"/>
              </a:rPr>
              <a:t>visualizar tu web online.</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Para elegir correctamente el plan, puedes asesorarte con el soporte técnico del hosting, que te pedirá una serie de datos referidos a te sistema web para poder darte su opinión.</a:t>
            </a:r>
            <a:endParaRPr sz="19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900">
              <a:solidFill>
                <a:schemeClr val="dk1"/>
              </a:solidFill>
              <a:latin typeface="Didact Gothic"/>
              <a:ea typeface="Didact Gothic"/>
              <a:cs typeface="Didact Gothic"/>
              <a:sym typeface="Didact Gothic"/>
            </a:endParaRPr>
          </a:p>
        </p:txBody>
      </p:sp>
      <p:sp>
        <p:nvSpPr>
          <p:cNvPr id="323" name="Google Shape;323;p48"/>
          <p:cNvSpPr txBox="1"/>
          <p:nvPr/>
        </p:nvSpPr>
        <p:spPr>
          <a:xfrm>
            <a:off x="643801" y="530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200">
                <a:solidFill>
                  <a:schemeClr val="dk1"/>
                </a:solidFill>
                <a:latin typeface="Anton"/>
                <a:ea typeface="Anton"/>
                <a:cs typeface="Anton"/>
                <a:sym typeface="Anton"/>
              </a:rPr>
              <a:t>ALOJAR SITIO WEB EN EL SERVIDOR CONTRATADO </a:t>
            </a:r>
            <a:endParaRPr i="1" sz="3200">
              <a:solidFill>
                <a:schemeClr val="dk1"/>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9" name="Google Shape;329;p49"/>
          <p:cNvSpPr txBox="1"/>
          <p:nvPr/>
        </p:nvSpPr>
        <p:spPr>
          <a:xfrm>
            <a:off x="643801" y="295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ALGUNAS OPCIONES </a:t>
            </a:r>
            <a:endParaRPr i="1" sz="3800">
              <a:solidFill>
                <a:schemeClr val="dk1"/>
              </a:solidFill>
              <a:latin typeface="Anton"/>
              <a:ea typeface="Anton"/>
              <a:cs typeface="Anton"/>
              <a:sym typeface="Anton"/>
            </a:endParaRPr>
          </a:p>
        </p:txBody>
      </p:sp>
      <p:sp>
        <p:nvSpPr>
          <p:cNvPr id="330" name="Google Shape;330;p49"/>
          <p:cNvSpPr txBox="1"/>
          <p:nvPr/>
        </p:nvSpPr>
        <p:spPr>
          <a:xfrm>
            <a:off x="6003425" y="1606302"/>
            <a:ext cx="3073800" cy="25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Los costos son muy variables según los requisitos: desde muy bajos hasta requisitos más exigentes.</a:t>
            </a:r>
            <a:endParaRPr sz="2400">
              <a:latin typeface="Helvetica Neue Light"/>
              <a:ea typeface="Helvetica Neue Light"/>
              <a:cs typeface="Helvetica Neue Light"/>
              <a:sym typeface="Helvetica Neue Light"/>
            </a:endParaRPr>
          </a:p>
        </p:txBody>
      </p:sp>
      <p:pic>
        <p:nvPicPr>
          <p:cNvPr id="331" name="Google Shape;331;p49">
            <a:hlinkClick r:id="rId4"/>
          </p:cNvPr>
          <p:cNvPicPr preferRelativeResize="0"/>
          <p:nvPr/>
        </p:nvPicPr>
        <p:blipFill>
          <a:blip r:embed="rId5">
            <a:alphaModFix/>
          </a:blip>
          <a:stretch>
            <a:fillRect/>
          </a:stretch>
        </p:blipFill>
        <p:spPr>
          <a:xfrm>
            <a:off x="409250" y="1479213"/>
            <a:ext cx="2440025" cy="858525"/>
          </a:xfrm>
          <a:prstGeom prst="rect">
            <a:avLst/>
          </a:prstGeom>
          <a:noFill/>
          <a:ln>
            <a:noFill/>
          </a:ln>
        </p:spPr>
      </p:pic>
      <p:pic>
        <p:nvPicPr>
          <p:cNvPr id="332" name="Google Shape;332;p49">
            <a:hlinkClick r:id="rId6"/>
          </p:cNvPr>
          <p:cNvPicPr preferRelativeResize="0"/>
          <p:nvPr/>
        </p:nvPicPr>
        <p:blipFill>
          <a:blip r:embed="rId7">
            <a:alphaModFix/>
          </a:blip>
          <a:stretch>
            <a:fillRect/>
          </a:stretch>
        </p:blipFill>
        <p:spPr>
          <a:xfrm>
            <a:off x="3218562" y="1516937"/>
            <a:ext cx="2687556" cy="858525"/>
          </a:xfrm>
          <a:prstGeom prst="rect">
            <a:avLst/>
          </a:prstGeom>
          <a:noFill/>
          <a:ln>
            <a:noFill/>
          </a:ln>
        </p:spPr>
      </p:pic>
      <p:pic>
        <p:nvPicPr>
          <p:cNvPr id="333" name="Google Shape;333;p49"/>
          <p:cNvPicPr preferRelativeResize="0"/>
          <p:nvPr/>
        </p:nvPicPr>
        <p:blipFill>
          <a:blip r:embed="rId8">
            <a:alphaModFix/>
          </a:blip>
          <a:stretch>
            <a:fillRect/>
          </a:stretch>
        </p:blipFill>
        <p:spPr>
          <a:xfrm>
            <a:off x="3294463" y="2615849"/>
            <a:ext cx="2535779" cy="646375"/>
          </a:xfrm>
          <a:prstGeom prst="rect">
            <a:avLst/>
          </a:prstGeom>
          <a:noFill/>
          <a:ln>
            <a:noFill/>
          </a:ln>
        </p:spPr>
      </p:pic>
      <p:pic>
        <p:nvPicPr>
          <p:cNvPr id="334" name="Google Shape;334;p49">
            <a:hlinkClick r:id="rId9"/>
          </p:cNvPr>
          <p:cNvPicPr preferRelativeResize="0"/>
          <p:nvPr/>
        </p:nvPicPr>
        <p:blipFill>
          <a:blip r:embed="rId10">
            <a:alphaModFix/>
          </a:blip>
          <a:stretch>
            <a:fillRect/>
          </a:stretch>
        </p:blipFill>
        <p:spPr>
          <a:xfrm>
            <a:off x="440650" y="3662011"/>
            <a:ext cx="2377215" cy="798900"/>
          </a:xfrm>
          <a:prstGeom prst="rect">
            <a:avLst/>
          </a:prstGeom>
          <a:noFill/>
          <a:ln>
            <a:noFill/>
          </a:ln>
        </p:spPr>
      </p:pic>
      <p:pic>
        <p:nvPicPr>
          <p:cNvPr id="335" name="Google Shape;335;p49">
            <a:hlinkClick r:id="rId11"/>
          </p:cNvPr>
          <p:cNvPicPr preferRelativeResize="0"/>
          <p:nvPr/>
        </p:nvPicPr>
        <p:blipFill>
          <a:blip r:embed="rId12">
            <a:alphaModFix/>
          </a:blip>
          <a:stretch>
            <a:fillRect/>
          </a:stretch>
        </p:blipFill>
        <p:spPr>
          <a:xfrm>
            <a:off x="3313175" y="3575400"/>
            <a:ext cx="2498361" cy="972125"/>
          </a:xfrm>
          <a:prstGeom prst="rect">
            <a:avLst/>
          </a:prstGeom>
          <a:noFill/>
          <a:ln>
            <a:noFill/>
          </a:ln>
        </p:spPr>
      </p:pic>
      <p:pic>
        <p:nvPicPr>
          <p:cNvPr id="336" name="Google Shape;336;p49">
            <a:hlinkClick r:id="rId13"/>
          </p:cNvPr>
          <p:cNvPicPr preferRelativeResize="0"/>
          <p:nvPr/>
        </p:nvPicPr>
        <p:blipFill>
          <a:blip r:embed="rId14">
            <a:alphaModFix/>
          </a:blip>
          <a:stretch>
            <a:fillRect/>
          </a:stretch>
        </p:blipFill>
        <p:spPr>
          <a:xfrm>
            <a:off x="516750" y="2590141"/>
            <a:ext cx="2225019" cy="69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2" name="Google Shape;342;p50"/>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343" name="Google Shape;343;p50"/>
          <p:cNvSpPr txBox="1"/>
          <p:nvPr/>
        </p:nvSpPr>
        <p:spPr>
          <a:xfrm>
            <a:off x="95100" y="1474750"/>
            <a:ext cx="6820200" cy="3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latin typeface="Helvetica Neue"/>
                <a:ea typeface="Helvetica Neue"/>
                <a:cs typeface="Helvetica Neue"/>
                <a:sym typeface="Helvetica Neue"/>
              </a:rPr>
              <a:t>Utilicemos la metáfora de la casa para comprender las alternativas:</a:t>
            </a:r>
            <a:endParaRPr b="1" sz="1700">
              <a:latin typeface="Helvetica Neue"/>
              <a:ea typeface="Helvetica Neue"/>
              <a:cs typeface="Helvetica Neue"/>
              <a:sym typeface="Helvetica Neue"/>
            </a:endParaRPr>
          </a:p>
          <a:p>
            <a:pPr indent="-336550" lvl="0" marL="457200" rtl="0" algn="l">
              <a:lnSpc>
                <a:spcPct val="115000"/>
              </a:lnSpc>
              <a:spcBef>
                <a:spcPts val="1300"/>
              </a:spcBef>
              <a:spcAft>
                <a:spcPts val="0"/>
              </a:spcAft>
              <a:buClr>
                <a:srgbClr val="3CEFAB"/>
              </a:buClr>
              <a:buSzPts val="1700"/>
              <a:buFont typeface="Lato"/>
              <a:buChar char="●"/>
            </a:pPr>
            <a:r>
              <a:rPr b="1" lang="en-GB" sz="1700">
                <a:latin typeface="Helvetica Neue"/>
                <a:ea typeface="Helvetica Neue"/>
                <a:cs typeface="Helvetica Neue"/>
                <a:sym typeface="Helvetica Neue"/>
              </a:rPr>
              <a:t>Hosting común</a:t>
            </a:r>
            <a:r>
              <a:rPr lang="en-GB" sz="1700">
                <a:latin typeface="Helvetica Neue Light"/>
                <a:ea typeface="Helvetica Neue Light"/>
                <a:cs typeface="Helvetica Neue Light"/>
                <a:sym typeface="Helvetica Neue Light"/>
              </a:rPr>
              <a:t> → el Servidor Compartido es como si te alojaras en un casa con una familia: posees una habitación, pero compartes el baño, la cocina, etcétera </a:t>
            </a:r>
            <a:r>
              <a:rPr i="1" lang="en-GB" sz="1700">
                <a:latin typeface="Helvetica Neue Light"/>
                <a:ea typeface="Helvetica Neue Light"/>
                <a:cs typeface="Helvetica Neue Light"/>
                <a:sym typeface="Helvetica Neue Light"/>
              </a:rPr>
              <a:t>(sitios con poco tráfico).</a:t>
            </a:r>
            <a:endParaRPr i="1"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Servidor VPS</a:t>
            </a:r>
            <a:r>
              <a:rPr lang="en-GB" sz="1700">
                <a:latin typeface="Helvetica Neue Light"/>
                <a:ea typeface="Helvetica Neue Light"/>
                <a:cs typeface="Helvetica Neue Light"/>
                <a:sym typeface="Helvetica Neue Light"/>
              </a:rPr>
              <a:t> →  vives en la misma casa, pero la habitación es más grande, incluso posees baño propio, tienes un microondas para calentar la comida y un buen cerrojo en la puerta de la habitación.</a:t>
            </a:r>
            <a:r>
              <a:rPr i="1" lang="en-GB" sz="1700">
                <a:latin typeface="Helvetica Neue Light"/>
                <a:ea typeface="Helvetica Neue Light"/>
                <a:cs typeface="Helvetica Neue Light"/>
                <a:sym typeface="Helvetica Neue Light"/>
              </a:rPr>
              <a:t> (tráfico moderado).</a:t>
            </a:r>
            <a:endParaRPr i="1" sz="1700">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Lato"/>
              <a:buChar char="●"/>
            </a:pPr>
            <a:r>
              <a:rPr b="1" lang="en-GB" sz="1700">
                <a:latin typeface="Helvetica Neue"/>
                <a:ea typeface="Helvetica Neue"/>
                <a:cs typeface="Helvetica Neue"/>
                <a:sym typeface="Helvetica Neue"/>
              </a:rPr>
              <a:t>Servidor Dedicado </a:t>
            </a:r>
            <a:r>
              <a:rPr lang="en-GB" sz="1700">
                <a:latin typeface="Helvetica Neue Light"/>
                <a:ea typeface="Helvetica Neue Light"/>
                <a:cs typeface="Helvetica Neue Light"/>
                <a:sym typeface="Helvetica Neue Light"/>
              </a:rPr>
              <a:t>→ sos el dueño de la casa y no la compartes con nadie, o en todo caso lo decides tú </a:t>
            </a:r>
            <a:r>
              <a:rPr i="1" lang="en-GB" sz="1700">
                <a:latin typeface="Helvetica Neue Light"/>
                <a:ea typeface="Helvetica Neue Light"/>
                <a:cs typeface="Helvetica Neue Light"/>
                <a:sym typeface="Helvetica Neue Light"/>
              </a:rPr>
              <a:t>(mucho tráfico).</a:t>
            </a:r>
            <a:endParaRPr i="1" sz="1700">
              <a:latin typeface="Helvetica Neue Light"/>
              <a:ea typeface="Helvetica Neue Light"/>
              <a:cs typeface="Helvetica Neue Light"/>
              <a:sym typeface="Helvetica Neue Light"/>
            </a:endParaRPr>
          </a:p>
        </p:txBody>
      </p:sp>
      <p:sp>
        <p:nvSpPr>
          <p:cNvPr id="344" name="Google Shape;344;p50"/>
          <p:cNvSpPr txBox="1"/>
          <p:nvPr/>
        </p:nvSpPr>
        <p:spPr>
          <a:xfrm>
            <a:off x="6915249" y="1765299"/>
            <a:ext cx="2079300" cy="28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Tú: </a:t>
            </a:r>
            <a:r>
              <a:rPr lang="en-GB" sz="1500">
                <a:latin typeface="Helvetica Neue Light"/>
                <a:ea typeface="Helvetica Neue Light"/>
                <a:cs typeface="Helvetica Neue Light"/>
                <a:sym typeface="Helvetica Neue Light"/>
              </a:rPr>
              <a:t>cliente.</a:t>
            </a:r>
            <a:endParaRPr sz="15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Habitación:</a:t>
            </a:r>
            <a:r>
              <a:rPr lang="en-GB" sz="1500">
                <a:latin typeface="Helvetica Neue Light"/>
                <a:ea typeface="Helvetica Neue Light"/>
                <a:cs typeface="Helvetica Neue Light"/>
                <a:sym typeface="Helvetica Neue Light"/>
              </a:rPr>
              <a:t> espacio web.</a:t>
            </a:r>
            <a:endParaRPr sz="15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Baño:</a:t>
            </a:r>
            <a:r>
              <a:rPr lang="en-GB" sz="1500">
                <a:solidFill>
                  <a:schemeClr val="dk1"/>
                </a:solidFill>
                <a:latin typeface="Helvetica Neue Light"/>
                <a:ea typeface="Helvetica Neue Light"/>
                <a:cs typeface="Helvetica Neue Light"/>
                <a:sym typeface="Helvetica Neue Light"/>
              </a:rPr>
              <a:t> procesador.</a:t>
            </a:r>
            <a:endParaRPr sz="15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Cocina:</a:t>
            </a:r>
            <a:r>
              <a:rPr lang="en-GB" sz="1500">
                <a:solidFill>
                  <a:schemeClr val="dk1"/>
                </a:solidFill>
                <a:latin typeface="Helvetica Neue Light"/>
                <a:ea typeface="Helvetica Neue Light"/>
                <a:cs typeface="Helvetica Neue Light"/>
                <a:sym typeface="Helvetica Neue Light"/>
              </a:rPr>
              <a:t> RAM.</a:t>
            </a:r>
            <a:endParaRPr sz="15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Cerrojo:</a:t>
            </a:r>
            <a:r>
              <a:rPr lang="en-GB" sz="1500">
                <a:solidFill>
                  <a:schemeClr val="dk1"/>
                </a:solidFill>
                <a:latin typeface="Helvetica Neue Light"/>
                <a:ea typeface="Helvetica Neue Light"/>
                <a:cs typeface="Helvetica Neue Light"/>
                <a:sym typeface="Helvetica Neue Light"/>
              </a:rPr>
              <a:t> seguridad.</a:t>
            </a:r>
            <a:endParaRPr sz="15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rPr b="1" lang="en-GB" sz="1500">
                <a:latin typeface="Helvetica Neue"/>
                <a:ea typeface="Helvetica Neue"/>
                <a:cs typeface="Helvetica Neue"/>
                <a:sym typeface="Helvetica Neue"/>
              </a:rPr>
              <a:t>Familia:</a:t>
            </a:r>
            <a:r>
              <a:rPr lang="en-GB" sz="1500">
                <a:latin typeface="Helvetica Neue Light"/>
                <a:ea typeface="Helvetica Neue Light"/>
                <a:cs typeface="Helvetica Neue Light"/>
                <a:sym typeface="Helvetica Neue Light"/>
              </a:rPr>
              <a:t> otros clientes.</a:t>
            </a:r>
            <a:endParaRPr sz="15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1500">
                <a:solidFill>
                  <a:schemeClr val="dk1"/>
                </a:solidFill>
                <a:latin typeface="Helvetica Neue"/>
                <a:ea typeface="Helvetica Neue"/>
                <a:cs typeface="Helvetica Neue"/>
                <a:sym typeface="Helvetica Neue"/>
              </a:rPr>
              <a:t>Casa: </a:t>
            </a:r>
            <a:r>
              <a:rPr lang="en-GB" sz="1500">
                <a:solidFill>
                  <a:schemeClr val="dk1"/>
                </a:solidFill>
                <a:latin typeface="Helvetica Neue Light"/>
                <a:ea typeface="Helvetica Neue Light"/>
                <a:cs typeface="Helvetica Neue Light"/>
                <a:sym typeface="Helvetica Neue Light"/>
              </a:rPr>
              <a:t>servidor.</a:t>
            </a:r>
            <a:endParaRPr sz="15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51"/>
          <p:cNvSpPr txBox="1"/>
          <p:nvPr/>
        </p:nvSpPr>
        <p:spPr>
          <a:xfrm>
            <a:off x="585400" y="1490351"/>
            <a:ext cx="2197200" cy="3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Helvetica Neue"/>
                <a:ea typeface="Helvetica Neue"/>
                <a:cs typeface="Helvetica Neue"/>
                <a:sym typeface="Helvetica Neue"/>
              </a:rPr>
              <a:t>FILE TRANSFER </a:t>
            </a:r>
            <a:br>
              <a:rPr b="1" lang="en-GB" sz="1800">
                <a:latin typeface="Helvetica Neue"/>
                <a:ea typeface="Helvetica Neue"/>
                <a:cs typeface="Helvetica Neue"/>
                <a:sym typeface="Helvetica Neue"/>
              </a:rPr>
            </a:br>
            <a:r>
              <a:rPr b="1" lang="en-GB" sz="1800">
                <a:latin typeface="Helvetica Neue"/>
                <a:ea typeface="Helvetica Neue"/>
                <a:cs typeface="Helvetica Neue"/>
                <a:sym typeface="Helvetica Neue"/>
              </a:rPr>
              <a:t>PROTOCOL</a:t>
            </a:r>
            <a:endParaRPr b="1" sz="1800">
              <a:latin typeface="Helvetica Neue"/>
              <a:ea typeface="Helvetica Neue"/>
              <a:cs typeface="Helvetica Neue"/>
              <a:sym typeface="Helvetica Neue"/>
            </a:endParaRPr>
          </a:p>
          <a:p>
            <a:pPr indent="0" lvl="0" marL="0" rtl="0" algn="ctr">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200">
                <a:solidFill>
                  <a:srgbClr val="202124"/>
                </a:solidFill>
                <a:highlight>
                  <a:schemeClr val="lt1"/>
                </a:highlight>
              </a:rPr>
              <a:t>FTP</a:t>
            </a:r>
            <a:r>
              <a:rPr lang="en-GB" sz="1200">
                <a:solidFill>
                  <a:srgbClr val="202124"/>
                </a:solidFill>
                <a:highlight>
                  <a:schemeClr val="lt1"/>
                </a:highlight>
              </a:rPr>
              <a:t> (siglas en inglés de File Transfer </a:t>
            </a:r>
            <a:r>
              <a:rPr b="1" lang="en-GB" sz="1200">
                <a:solidFill>
                  <a:srgbClr val="202124"/>
                </a:solidFill>
                <a:highlight>
                  <a:schemeClr val="lt1"/>
                </a:highlight>
              </a:rPr>
              <a:t>Protocol</a:t>
            </a:r>
            <a:r>
              <a:rPr lang="en-GB" sz="1200">
                <a:solidFill>
                  <a:srgbClr val="202124"/>
                </a:solidFill>
                <a:highlight>
                  <a:schemeClr val="lt1"/>
                </a:highlight>
              </a:rPr>
              <a:t>, '</a:t>
            </a:r>
            <a:r>
              <a:rPr b="1" lang="en-GB" sz="1200">
                <a:solidFill>
                  <a:srgbClr val="202124"/>
                </a:solidFill>
                <a:highlight>
                  <a:schemeClr val="lt1"/>
                </a:highlight>
              </a:rPr>
              <a:t>Protocolo</a:t>
            </a:r>
            <a:r>
              <a:rPr lang="en-GB" sz="1200">
                <a:solidFill>
                  <a:srgbClr val="202124"/>
                </a:solidFill>
                <a:highlight>
                  <a:schemeClr val="lt1"/>
                </a:highlight>
              </a:rPr>
              <a:t> de Transferencia de Archivos'), es un </a:t>
            </a:r>
            <a:r>
              <a:rPr b="1" lang="en-GB" sz="1200">
                <a:solidFill>
                  <a:srgbClr val="202124"/>
                </a:solidFill>
                <a:highlight>
                  <a:schemeClr val="lt1"/>
                </a:highlight>
              </a:rPr>
              <a:t>protocolo</a:t>
            </a:r>
            <a:r>
              <a:rPr lang="en-GB" sz="1200">
                <a:solidFill>
                  <a:srgbClr val="202124"/>
                </a:solidFill>
                <a:highlight>
                  <a:schemeClr val="lt1"/>
                </a:highlight>
              </a:rPr>
              <a:t> de red </a:t>
            </a:r>
            <a:r>
              <a:rPr b="1" lang="en-GB" sz="1200">
                <a:solidFill>
                  <a:srgbClr val="202124"/>
                </a:solidFill>
                <a:highlight>
                  <a:schemeClr val="lt1"/>
                </a:highlight>
              </a:rPr>
              <a:t>para</a:t>
            </a:r>
            <a:r>
              <a:rPr lang="en-GB" sz="1200">
                <a:solidFill>
                  <a:srgbClr val="202124"/>
                </a:solidFill>
                <a:highlight>
                  <a:schemeClr val="lt1"/>
                </a:highlight>
              </a:rPr>
              <a:t> la transferencia de archivos entre sistemas interconectados o enlazados a Internet, basado en la arquitectura cliente-servidor</a:t>
            </a:r>
            <a:endParaRPr sz="1800">
              <a:highlight>
                <a:srgbClr val="FFFFFF"/>
              </a:highlight>
              <a:latin typeface="Helvetica Neue Light"/>
              <a:ea typeface="Helvetica Neue Light"/>
              <a:cs typeface="Helvetica Neue Light"/>
              <a:sym typeface="Helvetica Neue Light"/>
            </a:endParaRPr>
          </a:p>
        </p:txBody>
      </p:sp>
      <p:pic>
        <p:nvPicPr>
          <p:cNvPr id="351" name="Google Shape;351;p51"/>
          <p:cNvPicPr preferRelativeResize="0"/>
          <p:nvPr/>
        </p:nvPicPr>
        <p:blipFill>
          <a:blip r:embed="rId4">
            <a:alphaModFix/>
          </a:blip>
          <a:stretch>
            <a:fillRect/>
          </a:stretch>
        </p:blipFill>
        <p:spPr>
          <a:xfrm>
            <a:off x="3120079" y="1903908"/>
            <a:ext cx="5513322" cy="2082890"/>
          </a:xfrm>
          <a:prstGeom prst="rect">
            <a:avLst/>
          </a:prstGeom>
          <a:noFill/>
          <a:ln>
            <a:noFill/>
          </a:ln>
        </p:spPr>
      </p:pic>
      <p:sp>
        <p:nvSpPr>
          <p:cNvPr id="352" name="Google Shape;352;p51"/>
          <p:cNvSpPr txBox="1"/>
          <p:nvPr/>
        </p:nvSpPr>
        <p:spPr>
          <a:xfrm>
            <a:off x="3999142" y="1427575"/>
            <a:ext cx="38292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latin typeface="Didact Gothic"/>
                <a:ea typeface="Didact Gothic"/>
                <a:cs typeface="Didact Gothic"/>
                <a:sym typeface="Didact Gothic"/>
              </a:rPr>
              <a:t>FTP</a:t>
            </a:r>
            <a:endParaRPr b="1" sz="1800">
              <a:latin typeface="Didact Gothic"/>
              <a:ea typeface="Didact Gothic"/>
              <a:cs typeface="Didact Gothic"/>
              <a:sym typeface="Didact Gothic"/>
            </a:endParaRPr>
          </a:p>
        </p:txBody>
      </p:sp>
      <p:sp>
        <p:nvSpPr>
          <p:cNvPr id="353" name="Google Shape;353;p51"/>
          <p:cNvSpPr txBox="1"/>
          <p:nvPr/>
        </p:nvSpPr>
        <p:spPr>
          <a:xfrm>
            <a:off x="643801" y="3441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¿POR QUÉ TANTA DIFERENCIA DE PRECIOS?</a:t>
            </a:r>
            <a:endParaRPr i="1" sz="3800">
              <a:solidFill>
                <a:schemeClr val="dk1"/>
              </a:solidFill>
              <a:latin typeface="Anton"/>
              <a:ea typeface="Anton"/>
              <a:cs typeface="Anton"/>
              <a:sym typeface="Anton"/>
            </a:endParaRPr>
          </a:p>
        </p:txBody>
      </p:sp>
      <p:sp>
        <p:nvSpPr>
          <p:cNvPr id="354" name="Google Shape;354;p51"/>
          <p:cNvSpPr txBox="1"/>
          <p:nvPr/>
        </p:nvSpPr>
        <p:spPr>
          <a:xfrm>
            <a:off x="3371859" y="4105525"/>
            <a:ext cx="521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02124"/>
                </a:solidFill>
                <a:highlight>
                  <a:schemeClr val="lt1"/>
                </a:highlight>
              </a:rPr>
              <a:t>Esto significa que podemos cargar o descargar archivos a un servidor remoto, independientemente de cuál sea su sistema operativo.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58" name="Shape 358"/>
        <p:cNvGrpSpPr/>
        <p:nvPr/>
      </p:nvGrpSpPr>
      <p:grpSpPr>
        <a:xfrm>
          <a:off x="0" y="0"/>
          <a:ext cx="0" cy="0"/>
          <a:chOff x="0" y="0"/>
          <a:chExt cx="0" cy="0"/>
        </a:xfrm>
      </p:grpSpPr>
      <p:pic>
        <p:nvPicPr>
          <p:cNvPr id="359" name="Google Shape;359;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0" name="Google Shape;360;p52"/>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REGISTRARSE EN UN HOSTING</a:t>
            </a:r>
            <a:endParaRPr i="1" sz="36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6" name="Google Shape;366;p53"/>
          <p:cNvSpPr txBox="1"/>
          <p:nvPr/>
        </p:nvSpPr>
        <p:spPr>
          <a:xfrm>
            <a:off x="396813" y="495894"/>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
        <p:nvSpPr>
          <p:cNvPr id="367" name="Google Shape;367;p53"/>
          <p:cNvSpPr txBox="1"/>
          <p:nvPr/>
        </p:nvSpPr>
        <p:spPr>
          <a:xfrm>
            <a:off x="5686925" y="2184700"/>
            <a:ext cx="2708400" cy="83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a:ea typeface="Helvetica Neue"/>
                <a:cs typeface="Helvetica Neue"/>
                <a:sym typeface="Helvetica Neue"/>
              </a:rPr>
              <a:t>Vamos a usar el hosting gratuito </a:t>
            </a:r>
            <a:r>
              <a:rPr lang="en-GB" sz="1800" u="sng">
                <a:solidFill>
                  <a:schemeClr val="hlink"/>
                </a:solidFill>
                <a:latin typeface="Helvetica Neue"/>
                <a:ea typeface="Helvetica Neue"/>
                <a:cs typeface="Helvetica Neue"/>
                <a:sym typeface="Helvetica Neue"/>
                <a:hlinkClick r:id="rId4"/>
              </a:rPr>
              <a:t>000webhost</a:t>
            </a:r>
            <a:endParaRPr sz="1800">
              <a:latin typeface="Helvetica Neue"/>
              <a:ea typeface="Helvetica Neue"/>
              <a:cs typeface="Helvetica Neue"/>
              <a:sym typeface="Helvetica Neue"/>
            </a:endParaRPr>
          </a:p>
        </p:txBody>
      </p:sp>
      <p:sp>
        <p:nvSpPr>
          <p:cNvPr id="368" name="Google Shape;368;p53"/>
          <p:cNvSpPr txBox="1"/>
          <p:nvPr/>
        </p:nvSpPr>
        <p:spPr>
          <a:xfrm>
            <a:off x="5554875" y="3419725"/>
            <a:ext cx="3150300" cy="4437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u="sng">
                <a:solidFill>
                  <a:srgbClr val="0000FF"/>
                </a:solidFill>
                <a:latin typeface="Helvetica Neue"/>
                <a:ea typeface="Helvetica Neue"/>
                <a:cs typeface="Helvetica Neue"/>
                <a:sym typeface="Helvetica Neue"/>
                <a:hlinkClick r:id="rId5">
                  <a:extLst>
                    <a:ext uri="{A12FA001-AC4F-418D-AE19-62706E023703}">
                      <ahyp:hlinkClr val="tx"/>
                    </a:ext>
                  </a:extLst>
                </a:hlinkClick>
              </a:rPr>
              <a:t>https://ar.000webhost.com/</a:t>
            </a:r>
            <a:endParaRPr b="1" sz="1800">
              <a:solidFill>
                <a:srgbClr val="0000FF"/>
              </a:solidFill>
              <a:latin typeface="Helvetica Neue"/>
              <a:ea typeface="Helvetica Neue"/>
              <a:cs typeface="Helvetica Neue"/>
              <a:sym typeface="Helvetica Neue"/>
            </a:endParaRPr>
          </a:p>
        </p:txBody>
      </p:sp>
      <p:pic>
        <p:nvPicPr>
          <p:cNvPr id="369" name="Google Shape;369;p53"/>
          <p:cNvPicPr preferRelativeResize="0"/>
          <p:nvPr/>
        </p:nvPicPr>
        <p:blipFill>
          <a:blip r:embed="rId6">
            <a:alphaModFix/>
          </a:blip>
          <a:stretch>
            <a:fillRect/>
          </a:stretch>
        </p:blipFill>
        <p:spPr>
          <a:xfrm>
            <a:off x="802250" y="1498890"/>
            <a:ext cx="4301159" cy="34715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5" name="Google Shape;375;p54"/>
          <p:cNvPicPr preferRelativeResize="0"/>
          <p:nvPr/>
        </p:nvPicPr>
        <p:blipFill>
          <a:blip r:embed="rId4">
            <a:alphaModFix/>
          </a:blip>
          <a:stretch>
            <a:fillRect/>
          </a:stretch>
        </p:blipFill>
        <p:spPr>
          <a:xfrm>
            <a:off x="1926225" y="1249425"/>
            <a:ext cx="4051126" cy="1590399"/>
          </a:xfrm>
          <a:prstGeom prst="rect">
            <a:avLst/>
          </a:prstGeom>
          <a:noFill/>
          <a:ln>
            <a:noFill/>
          </a:ln>
        </p:spPr>
      </p:pic>
      <p:pic>
        <p:nvPicPr>
          <p:cNvPr id="376" name="Google Shape;376;p54"/>
          <p:cNvPicPr preferRelativeResize="0"/>
          <p:nvPr/>
        </p:nvPicPr>
        <p:blipFill>
          <a:blip r:embed="rId5">
            <a:alphaModFix/>
          </a:blip>
          <a:stretch>
            <a:fillRect/>
          </a:stretch>
        </p:blipFill>
        <p:spPr>
          <a:xfrm>
            <a:off x="1859375" y="2967300"/>
            <a:ext cx="4270376" cy="1940425"/>
          </a:xfrm>
          <a:prstGeom prst="rect">
            <a:avLst/>
          </a:prstGeom>
          <a:noFill/>
          <a:ln>
            <a:noFill/>
          </a:ln>
        </p:spPr>
      </p:pic>
      <p:sp>
        <p:nvSpPr>
          <p:cNvPr id="377" name="Google Shape;377;p54"/>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Luego de registrarte, </a:t>
            </a:r>
            <a:r>
              <a:rPr lang="en-GB" sz="1800">
                <a:latin typeface="Helvetica Neue Light"/>
                <a:ea typeface="Helvetica Neue Light"/>
                <a:cs typeface="Helvetica Neue Light"/>
                <a:sym typeface="Helvetica Neue Light"/>
              </a:rPr>
              <a:t>te llegará un mail de verificación.</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Lo </a:t>
            </a:r>
            <a:r>
              <a:rPr lang="en-GB" sz="1800">
                <a:latin typeface="Helvetica Neue Light"/>
                <a:ea typeface="Helvetica Neue Light"/>
                <a:cs typeface="Helvetica Neue Light"/>
                <a:sym typeface="Helvetica Neue Light"/>
              </a:rPr>
              <a:t>abrirás</a:t>
            </a:r>
            <a:r>
              <a:rPr lang="en-GB" sz="1800">
                <a:latin typeface="Helvetica Neue Light"/>
                <a:ea typeface="Helvetica Neue Light"/>
                <a:cs typeface="Helvetica Neue Light"/>
                <a:sym typeface="Helvetica Neue Light"/>
              </a:rPr>
              <a:t> y harás clic en “verificar email”.</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chemeClr val="accent6"/>
              </a:highlight>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78" name="Google Shape;378;p54"/>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4" name="Google Shape;384;p55"/>
          <p:cNvSpPr txBox="1"/>
          <p:nvPr/>
        </p:nvSpPr>
        <p:spPr>
          <a:xfrm>
            <a:off x="5748750" y="2080900"/>
            <a:ext cx="3103800" cy="210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latin typeface="Helvetica Neue Light"/>
                <a:ea typeface="Helvetica Neue Light"/>
                <a:cs typeface="Helvetica Neue Light"/>
                <a:sym typeface="Helvetica Neue Light"/>
              </a:rPr>
              <a:t>¡</a:t>
            </a:r>
            <a:r>
              <a:rPr lang="en-GB" sz="2200">
                <a:latin typeface="Helvetica Neue Light"/>
                <a:ea typeface="Helvetica Neue Light"/>
                <a:cs typeface="Helvetica Neue Light"/>
                <a:sym typeface="Helvetica Neue Light"/>
              </a:rPr>
              <a:t>Bien! Haz clic en “get started”.</a:t>
            </a:r>
            <a:endParaRPr sz="2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highlight>
                <a:schemeClr val="accent6"/>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00">
              <a:latin typeface="Helvetica Neue Light"/>
              <a:ea typeface="Helvetica Neue Light"/>
              <a:cs typeface="Helvetica Neue Light"/>
              <a:sym typeface="Helvetica Neue Light"/>
            </a:endParaRPr>
          </a:p>
        </p:txBody>
      </p:sp>
      <p:pic>
        <p:nvPicPr>
          <p:cNvPr id="385" name="Google Shape;385;p55"/>
          <p:cNvPicPr preferRelativeResize="0"/>
          <p:nvPr/>
        </p:nvPicPr>
        <p:blipFill>
          <a:blip r:embed="rId4">
            <a:alphaModFix/>
          </a:blip>
          <a:stretch>
            <a:fillRect/>
          </a:stretch>
        </p:blipFill>
        <p:spPr>
          <a:xfrm>
            <a:off x="2274425" y="2080896"/>
            <a:ext cx="3030649" cy="2106150"/>
          </a:xfrm>
          <a:prstGeom prst="rect">
            <a:avLst/>
          </a:prstGeom>
          <a:noFill/>
          <a:ln>
            <a:noFill/>
          </a:ln>
        </p:spPr>
      </p:pic>
      <p:sp>
        <p:nvSpPr>
          <p:cNvPr id="386" name="Google Shape;386;p55"/>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SUBIDA AL SERVIDOR</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1753650" y="1608725"/>
            <a:ext cx="56367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16</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sz="2000">
              <a:solidFill>
                <a:srgbClr val="121212"/>
              </a:solidFill>
              <a:latin typeface="Helvetica Neue Light"/>
              <a:ea typeface="Helvetica Neue Light"/>
              <a:cs typeface="Helvetica Neue Light"/>
              <a:sym typeface="Helvetica Neue Light"/>
            </a:endParaRPr>
          </a:p>
        </p:txBody>
      </p:sp>
      <p:sp>
        <p:nvSpPr>
          <p:cNvPr id="120" name="Google Shape;120;p2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2" name="Google Shape;392;p56"/>
          <p:cNvPicPr preferRelativeResize="0"/>
          <p:nvPr/>
        </p:nvPicPr>
        <p:blipFill>
          <a:blip r:embed="rId4">
            <a:alphaModFix/>
          </a:blip>
          <a:stretch>
            <a:fillRect/>
          </a:stretch>
        </p:blipFill>
        <p:spPr>
          <a:xfrm>
            <a:off x="796175" y="1964800"/>
            <a:ext cx="7958276" cy="2678605"/>
          </a:xfrm>
          <a:prstGeom prst="rect">
            <a:avLst/>
          </a:prstGeom>
          <a:noFill/>
          <a:ln>
            <a:noFill/>
          </a:ln>
        </p:spPr>
      </p:pic>
      <p:sp>
        <p:nvSpPr>
          <p:cNvPr id="393" name="Google Shape;393;p56"/>
          <p:cNvSpPr txBox="1"/>
          <p:nvPr/>
        </p:nvSpPr>
        <p:spPr>
          <a:xfrm>
            <a:off x="508800" y="148627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Elige “crear diseño web”: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94" name="Google Shape;394;p56"/>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0" name="Google Shape;400;p57"/>
          <p:cNvPicPr preferRelativeResize="0"/>
          <p:nvPr/>
        </p:nvPicPr>
        <p:blipFill>
          <a:blip r:embed="rId4">
            <a:alphaModFix/>
          </a:blip>
          <a:stretch>
            <a:fillRect/>
          </a:stretch>
        </p:blipFill>
        <p:spPr>
          <a:xfrm>
            <a:off x="726050" y="2066799"/>
            <a:ext cx="7998102" cy="2269326"/>
          </a:xfrm>
          <a:prstGeom prst="rect">
            <a:avLst/>
          </a:prstGeom>
          <a:noFill/>
          <a:ln>
            <a:noFill/>
          </a:ln>
        </p:spPr>
      </p:pic>
      <p:sp>
        <p:nvSpPr>
          <p:cNvPr id="401" name="Google Shape;401;p57"/>
          <p:cNvSpPr txBox="1"/>
          <p:nvPr/>
        </p:nvSpPr>
        <p:spPr>
          <a:xfrm>
            <a:off x="726050" y="1443325"/>
            <a:ext cx="81264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Elige</a:t>
            </a:r>
            <a:r>
              <a:rPr lang="en-GB" sz="1800">
                <a:latin typeface="Helvetica Neue Light"/>
                <a:ea typeface="Helvetica Neue Light"/>
                <a:cs typeface="Helvetica Neue Light"/>
                <a:sym typeface="Helvetica Neue Light"/>
              </a:rPr>
              <a:t> “novato”: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402" name="Google Shape;402;p57"/>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8" name="Google Shape;408;p58"/>
          <p:cNvPicPr preferRelativeResize="0"/>
          <p:nvPr/>
        </p:nvPicPr>
        <p:blipFill>
          <a:blip r:embed="rId4">
            <a:alphaModFix/>
          </a:blip>
          <a:stretch>
            <a:fillRect/>
          </a:stretch>
        </p:blipFill>
        <p:spPr>
          <a:xfrm>
            <a:off x="726050" y="1464475"/>
            <a:ext cx="5013074" cy="3235274"/>
          </a:xfrm>
          <a:prstGeom prst="rect">
            <a:avLst/>
          </a:prstGeom>
          <a:noFill/>
          <a:ln>
            <a:noFill/>
          </a:ln>
        </p:spPr>
      </p:pic>
      <p:sp>
        <p:nvSpPr>
          <p:cNvPr id="409" name="Google Shape;409;p58"/>
          <p:cNvSpPr txBox="1"/>
          <p:nvPr/>
        </p:nvSpPr>
        <p:spPr>
          <a:xfrm>
            <a:off x="6101350" y="1061626"/>
            <a:ext cx="2936100" cy="348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En esta importante pantalla podrás ponerle un nombre al sitio, y generarás una contraseña.</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Nombre de sitio: </a:t>
            </a:r>
            <a:r>
              <a:rPr lang="en-GB" sz="1800">
                <a:latin typeface="Helvetica Neue Light"/>
                <a:ea typeface="Helvetica Neue Light"/>
                <a:cs typeface="Helvetica Neue Light"/>
                <a:sym typeface="Helvetica Neue Light"/>
              </a:rPr>
              <a:t>podría</a:t>
            </a:r>
            <a:r>
              <a:rPr lang="en-GB" sz="1800">
                <a:latin typeface="Helvetica Neue Light"/>
                <a:ea typeface="Helvetica Neue Light"/>
                <a:cs typeface="Helvetica Neue Light"/>
                <a:sym typeface="Helvetica Neue Light"/>
              </a:rPr>
              <a:t> ser la primera letra de tu nombre y luego el apellido. Por ejemplo: “José </a:t>
            </a:r>
            <a:r>
              <a:rPr lang="en-GB" sz="1800">
                <a:latin typeface="Helvetica Neue Light"/>
                <a:ea typeface="Helvetica Neue Light"/>
                <a:cs typeface="Helvetica Neue Light"/>
                <a:sym typeface="Helvetica Neue Light"/>
              </a:rPr>
              <a:t>González</a:t>
            </a:r>
            <a:r>
              <a:rPr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podría</a:t>
            </a:r>
            <a:r>
              <a:rPr lang="en-GB" sz="1800">
                <a:latin typeface="Helvetica Neue Light"/>
                <a:ea typeface="Helvetica Neue Light"/>
                <a:cs typeface="Helvetica Neue Light"/>
                <a:sym typeface="Helvetica Neue Light"/>
              </a:rPr>
              <a:t> ser “jgonzalez”.</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10" name="Google Shape;410;p58"/>
          <p:cNvSpPr txBox="1"/>
          <p:nvPr/>
        </p:nvSpPr>
        <p:spPr>
          <a:xfrm>
            <a:off x="643801" y="363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6" name="Google Shape;416;p59"/>
          <p:cNvSpPr txBox="1"/>
          <p:nvPr/>
        </p:nvSpPr>
        <p:spPr>
          <a:xfrm>
            <a:off x="6288900" y="1346500"/>
            <a:ext cx="25635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Elige la opción “subir tu sitio web existente”. Te va a permitir subir el sitio desde el navegador (ejemplo: Chrome), pero ve hacia </a:t>
            </a:r>
            <a:r>
              <a:rPr lang="en-GB" sz="1800" u="sng">
                <a:solidFill>
                  <a:schemeClr val="hlink"/>
                </a:solidFill>
                <a:latin typeface="Helvetica Neue Light"/>
                <a:ea typeface="Helvetica Neue Light"/>
                <a:cs typeface="Helvetica Neue Light"/>
                <a:sym typeface="Helvetica Neue Light"/>
                <a:hlinkClick r:id="rId4"/>
              </a:rPr>
              <a:t>https://www.000webhost.com/members/website/list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417" name="Google Shape;417;p59"/>
          <p:cNvPicPr preferRelativeResize="0"/>
          <p:nvPr/>
        </p:nvPicPr>
        <p:blipFill>
          <a:blip r:embed="rId5">
            <a:alphaModFix/>
          </a:blip>
          <a:stretch>
            <a:fillRect/>
          </a:stretch>
        </p:blipFill>
        <p:spPr>
          <a:xfrm>
            <a:off x="152400" y="1519515"/>
            <a:ext cx="5984102" cy="2656145"/>
          </a:xfrm>
          <a:prstGeom prst="rect">
            <a:avLst/>
          </a:prstGeom>
          <a:noFill/>
          <a:ln>
            <a:noFill/>
          </a:ln>
        </p:spPr>
      </p:pic>
      <p:sp>
        <p:nvSpPr>
          <p:cNvPr id="418" name="Google Shape;418;p59"/>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4" name="Google Shape;424;p60"/>
          <p:cNvSpPr txBox="1"/>
          <p:nvPr/>
        </p:nvSpPr>
        <p:spPr>
          <a:xfrm>
            <a:off x="5781575" y="1676250"/>
            <a:ext cx="4278900" cy="304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En </a:t>
            </a:r>
            <a:r>
              <a:rPr lang="en-GB" sz="1800" u="sng">
                <a:solidFill>
                  <a:schemeClr val="hlink"/>
                </a:solidFill>
                <a:latin typeface="Helvetica Neue Light"/>
                <a:ea typeface="Helvetica Neue Light"/>
                <a:cs typeface="Helvetica Neue Light"/>
                <a:sym typeface="Helvetica Neue Light"/>
                <a:hlinkClick r:id="rId4"/>
              </a:rPr>
              <a:t>https://www.000webhost.com/members/website/list</a:t>
            </a:r>
            <a:r>
              <a:rPr lang="en-GB" sz="1800">
                <a:latin typeface="Helvetica Neue Light"/>
                <a:ea typeface="Helvetica Neue Light"/>
                <a:cs typeface="Helvetica Neue Light"/>
                <a:sym typeface="Helvetica Neue Light"/>
              </a:rPr>
              <a:t> verás la lista de sitios que hiciste.</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A continuación, haz clic</a:t>
            </a:r>
            <a:r>
              <a:rPr lang="en-GB" sz="1800">
                <a:latin typeface="Helvetica Neue Light"/>
                <a:ea typeface="Helvetica Neue Light"/>
                <a:cs typeface="Helvetica Neue Light"/>
                <a:sym typeface="Helvetica Neue Light"/>
              </a:rPr>
              <a:t> </a:t>
            </a:r>
            <a:r>
              <a:rPr b="1" lang="en-GB" sz="1800">
                <a:latin typeface="Helvetica Neue"/>
                <a:ea typeface="Helvetica Neue"/>
                <a:cs typeface="Helvetica Neue"/>
                <a:sym typeface="Helvetica Neue"/>
              </a:rPr>
              <a:t>“acciones rápidas”</a:t>
            </a:r>
            <a:r>
              <a:rPr lang="en-GB" sz="1800">
                <a:latin typeface="Helvetica Neue Light"/>
                <a:ea typeface="Helvetica Neue Light"/>
                <a:cs typeface="Helvetica Neue Light"/>
                <a:sym typeface="Helvetica Neue Light"/>
              </a:rPr>
              <a:t> y elige </a:t>
            </a:r>
            <a:r>
              <a:rPr b="1" lang="en-GB" sz="1800">
                <a:latin typeface="Helvetica Neue"/>
                <a:ea typeface="Helvetica Neue"/>
                <a:cs typeface="Helvetica Neue"/>
                <a:sym typeface="Helvetica Neue"/>
              </a:rPr>
              <a:t>“detalles”</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pic>
        <p:nvPicPr>
          <p:cNvPr id="425" name="Google Shape;425;p60"/>
          <p:cNvPicPr preferRelativeResize="0"/>
          <p:nvPr/>
        </p:nvPicPr>
        <p:blipFill>
          <a:blip r:embed="rId5">
            <a:alphaModFix/>
          </a:blip>
          <a:stretch>
            <a:fillRect/>
          </a:stretch>
        </p:blipFill>
        <p:spPr>
          <a:xfrm>
            <a:off x="726050" y="1498890"/>
            <a:ext cx="3269748" cy="3471584"/>
          </a:xfrm>
          <a:prstGeom prst="rect">
            <a:avLst/>
          </a:prstGeom>
          <a:noFill/>
          <a:ln>
            <a:noFill/>
          </a:ln>
        </p:spPr>
      </p:pic>
      <p:sp>
        <p:nvSpPr>
          <p:cNvPr id="426" name="Google Shape;426;p60"/>
          <p:cNvSpPr txBox="1"/>
          <p:nvPr/>
        </p:nvSpPr>
        <p:spPr>
          <a:xfrm>
            <a:off x="643801" y="2219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2" name="Google Shape;432;p61"/>
          <p:cNvPicPr preferRelativeResize="0"/>
          <p:nvPr/>
        </p:nvPicPr>
        <p:blipFill>
          <a:blip r:embed="rId4">
            <a:alphaModFix/>
          </a:blip>
          <a:stretch>
            <a:fillRect/>
          </a:stretch>
        </p:blipFill>
        <p:spPr>
          <a:xfrm>
            <a:off x="-107950" y="1331865"/>
            <a:ext cx="6041974" cy="3192391"/>
          </a:xfrm>
          <a:prstGeom prst="rect">
            <a:avLst/>
          </a:prstGeom>
          <a:noFill/>
          <a:ln>
            <a:noFill/>
          </a:ln>
        </p:spPr>
      </p:pic>
      <p:sp>
        <p:nvSpPr>
          <p:cNvPr id="433" name="Google Shape;433;p61"/>
          <p:cNvSpPr txBox="1"/>
          <p:nvPr/>
        </p:nvSpPr>
        <p:spPr>
          <a:xfrm>
            <a:off x="5850550" y="769400"/>
            <a:ext cx="3147000" cy="38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En la pantalla que te aparece, te </a:t>
            </a:r>
            <a:r>
              <a:rPr lang="en-GB" sz="1800">
                <a:latin typeface="Helvetica Neue Light"/>
                <a:ea typeface="Helvetica Neue Light"/>
                <a:cs typeface="Helvetica Neue Light"/>
                <a:sym typeface="Helvetica Neue Light"/>
              </a:rPr>
              <a:t>concentrarás</a:t>
            </a:r>
            <a:r>
              <a:rPr lang="en-GB" sz="1800">
                <a:latin typeface="Helvetica Neue Light"/>
                <a:ea typeface="Helvetica Neue Light"/>
                <a:cs typeface="Helvetica Neue Light"/>
                <a:sym typeface="Helvetica Neue Light"/>
              </a:rPr>
              <a:t> en </a:t>
            </a:r>
            <a:r>
              <a:rPr b="1" lang="en-GB" sz="1800">
                <a:latin typeface="Helvetica Neue"/>
                <a:ea typeface="Helvetica Neue"/>
                <a:cs typeface="Helvetica Neue"/>
                <a:sym typeface="Helvetica Neue"/>
              </a:rPr>
              <a:t>“detalles de subidas de archivos (FTP)”</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Lo subrayado en rojo son los datos que necesitas para el FileZilla (programa de FTP que utilizarás para subir el sitio).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34" name="Google Shape;434;p61"/>
          <p:cNvSpPr txBox="1"/>
          <p:nvPr/>
        </p:nvSpPr>
        <p:spPr>
          <a:xfrm>
            <a:off x="796201" y="374300"/>
            <a:ext cx="7856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HOSTING GRATUITO </a:t>
            </a:r>
            <a:endParaRPr i="1" sz="3800">
              <a:solidFill>
                <a:schemeClr val="dk1"/>
              </a:solidFill>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0" name="Google Shape;440;p62"/>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FILEZILLA</a:t>
            </a:r>
            <a:endParaRPr i="1" sz="3800">
              <a:solidFill>
                <a:schemeClr val="dk1"/>
              </a:solidFill>
              <a:latin typeface="Anton"/>
              <a:ea typeface="Anton"/>
              <a:cs typeface="Anton"/>
              <a:sym typeface="Anton"/>
            </a:endParaRPr>
          </a:p>
        </p:txBody>
      </p:sp>
      <p:pic>
        <p:nvPicPr>
          <p:cNvPr id="441" name="Google Shape;441;p62"/>
          <p:cNvPicPr preferRelativeResize="0"/>
          <p:nvPr/>
        </p:nvPicPr>
        <p:blipFill>
          <a:blip r:embed="rId4">
            <a:alphaModFix/>
          </a:blip>
          <a:stretch>
            <a:fillRect/>
          </a:stretch>
        </p:blipFill>
        <p:spPr>
          <a:xfrm>
            <a:off x="649850" y="1704675"/>
            <a:ext cx="5316650" cy="1140800"/>
          </a:xfrm>
          <a:prstGeom prst="rect">
            <a:avLst/>
          </a:prstGeom>
          <a:noFill/>
          <a:ln>
            <a:noFill/>
          </a:ln>
        </p:spPr>
      </p:pic>
      <p:sp>
        <p:nvSpPr>
          <p:cNvPr id="442" name="Google Shape;442;p62"/>
          <p:cNvSpPr txBox="1"/>
          <p:nvPr/>
        </p:nvSpPr>
        <p:spPr>
          <a:xfrm>
            <a:off x="6441300" y="16513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Para usar el FTP, necesitas un programa, por lo que deberás descargar </a:t>
            </a:r>
            <a:r>
              <a:rPr b="1" lang="en-GB" sz="1800">
                <a:latin typeface="Helvetica Neue"/>
                <a:ea typeface="Helvetica Neue"/>
                <a:cs typeface="Helvetica Neue"/>
                <a:sym typeface="Helvetica Neue"/>
              </a:rPr>
              <a:t>FileZilla</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43" name="Google Shape;443;p62"/>
          <p:cNvSpPr txBox="1"/>
          <p:nvPr/>
        </p:nvSpPr>
        <p:spPr>
          <a:xfrm>
            <a:off x="742700" y="3081150"/>
            <a:ext cx="5300100" cy="17652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3CEFAB"/>
              </a:buClr>
              <a:buSzPts val="1700"/>
              <a:buFont typeface="Helvetica Neue Light"/>
              <a:buChar char="●"/>
            </a:pPr>
            <a:r>
              <a:rPr lang="en-GB" sz="1700" u="sng">
                <a:solidFill>
                  <a:schemeClr val="hlink"/>
                </a:solidFill>
                <a:latin typeface="Helvetica Neue Light"/>
                <a:ea typeface="Helvetica Neue Light"/>
                <a:cs typeface="Helvetica Neue Light"/>
                <a:sym typeface="Helvetica Neue Light"/>
                <a:hlinkClick r:id="rId5"/>
              </a:rPr>
              <a:t>Descargar para Windows de 32 bits</a:t>
            </a:r>
            <a:endParaRPr sz="17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3CEFAB"/>
              </a:buClr>
              <a:buSzPts val="1700"/>
              <a:buFont typeface="Helvetica Neue Light"/>
              <a:buChar char="●"/>
            </a:pPr>
            <a:r>
              <a:rPr lang="en-GB" sz="1700" u="sng">
                <a:solidFill>
                  <a:schemeClr val="hlink"/>
                </a:solidFill>
                <a:latin typeface="Helvetica Neue Light"/>
                <a:ea typeface="Helvetica Neue Light"/>
                <a:cs typeface="Helvetica Neue Light"/>
                <a:sym typeface="Helvetica Neue Light"/>
                <a:hlinkClick r:id="rId6"/>
              </a:rPr>
              <a:t>Descargar para Windows de 64 bits</a:t>
            </a:r>
            <a:endParaRPr sz="1700">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rgbClr val="3CEFAB"/>
              </a:buClr>
              <a:buSzPts val="1700"/>
              <a:buFont typeface="Helvetica Neue Light"/>
              <a:buChar char="●"/>
            </a:pPr>
            <a:r>
              <a:rPr lang="en-GB" sz="1700" u="sng">
                <a:solidFill>
                  <a:schemeClr val="hlink"/>
                </a:solidFill>
                <a:latin typeface="Helvetica Neue Light"/>
                <a:ea typeface="Helvetica Neue Light"/>
                <a:cs typeface="Helvetica Neue Light"/>
                <a:sym typeface="Helvetica Neue Light"/>
                <a:hlinkClick r:id="rId7"/>
              </a:rPr>
              <a:t>Descargar para Mac</a:t>
            </a:r>
            <a:endParaRPr sz="1700">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7" name="Shape 447"/>
        <p:cNvGrpSpPr/>
        <p:nvPr/>
      </p:nvGrpSpPr>
      <p:grpSpPr>
        <a:xfrm>
          <a:off x="0" y="0"/>
          <a:ext cx="0" cy="0"/>
          <a:chOff x="0" y="0"/>
          <a:chExt cx="0" cy="0"/>
        </a:xfrm>
      </p:grpSpPr>
      <p:pic>
        <p:nvPicPr>
          <p:cNvPr id="448" name="Google Shape;448;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9" name="Google Shape;449;p6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CONFIGURACIONES INICIALES</a:t>
            </a:r>
            <a:endParaRPr i="1" sz="36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55" name="Google Shape;455;p64"/>
          <p:cNvPicPr preferRelativeResize="0"/>
          <p:nvPr/>
        </p:nvPicPr>
        <p:blipFill>
          <a:blip r:embed="rId4">
            <a:alphaModFix/>
          </a:blip>
          <a:stretch>
            <a:fillRect/>
          </a:stretch>
        </p:blipFill>
        <p:spPr>
          <a:xfrm>
            <a:off x="726050" y="1790491"/>
            <a:ext cx="8028399" cy="2828710"/>
          </a:xfrm>
          <a:prstGeom prst="rect">
            <a:avLst/>
          </a:prstGeom>
          <a:noFill/>
          <a:ln>
            <a:noFill/>
          </a:ln>
        </p:spPr>
      </p:pic>
      <p:sp>
        <p:nvSpPr>
          <p:cNvPr id="456" name="Google Shape;456;p64"/>
          <p:cNvSpPr txBox="1"/>
          <p:nvPr/>
        </p:nvSpPr>
        <p:spPr>
          <a:xfrm>
            <a:off x="100950" y="1099600"/>
            <a:ext cx="8942100" cy="4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 los datos que te brinda el hosting, vas a completar: el servidor, el  usuario y la contraseña.</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457" name="Google Shape;457;p64"/>
          <p:cNvSpPr txBox="1"/>
          <p:nvPr/>
        </p:nvSpPr>
        <p:spPr>
          <a:xfrm>
            <a:off x="643801" y="422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3" name="Google Shape;463;p65"/>
          <p:cNvPicPr preferRelativeResize="0"/>
          <p:nvPr/>
        </p:nvPicPr>
        <p:blipFill>
          <a:blip r:embed="rId4">
            <a:alphaModFix/>
          </a:blip>
          <a:stretch>
            <a:fillRect/>
          </a:stretch>
        </p:blipFill>
        <p:spPr>
          <a:xfrm>
            <a:off x="726050" y="1519526"/>
            <a:ext cx="5189323" cy="3361126"/>
          </a:xfrm>
          <a:prstGeom prst="rect">
            <a:avLst/>
          </a:prstGeom>
          <a:noFill/>
          <a:ln>
            <a:noFill/>
          </a:ln>
        </p:spPr>
      </p:pic>
      <p:sp>
        <p:nvSpPr>
          <p:cNvPr id="464" name="Google Shape;464;p65"/>
          <p:cNvSpPr txBox="1"/>
          <p:nvPr/>
        </p:nvSpPr>
        <p:spPr>
          <a:xfrm>
            <a:off x="6288900" y="1498900"/>
            <a:ext cx="25635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Aparecerá un cartel que dice </a:t>
            </a:r>
            <a:r>
              <a:rPr b="1" lang="en-GB" sz="1800">
                <a:latin typeface="Helvetica Neue"/>
                <a:ea typeface="Helvetica Neue"/>
                <a:cs typeface="Helvetica Neue"/>
                <a:sym typeface="Helvetica Neue"/>
              </a:rPr>
              <a:t>“certificado desconocido”</a:t>
            </a:r>
            <a:r>
              <a:rPr lang="en-GB" sz="1800">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Haz</a:t>
            </a:r>
            <a:r>
              <a:rPr lang="en-GB" sz="1800">
                <a:latin typeface="Helvetica Neue Light"/>
                <a:ea typeface="Helvetica Neue Light"/>
                <a:cs typeface="Helvetica Neue Light"/>
                <a:sym typeface="Helvetica Neue Light"/>
              </a:rPr>
              <a:t> clic en </a:t>
            </a:r>
            <a:r>
              <a:rPr b="1" lang="en-GB" sz="1800">
                <a:latin typeface="Helvetica Neue"/>
                <a:ea typeface="Helvetica Neue"/>
                <a:cs typeface="Helvetica Neue"/>
                <a:sym typeface="Helvetica Neue"/>
              </a:rPr>
              <a:t>“aceptar”</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465" name="Google Shape;465;p65"/>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4" name="Shape 124"/>
        <p:cNvGrpSpPr/>
        <p:nvPr/>
      </p:nvGrpSpPr>
      <p:grpSpPr>
        <a:xfrm>
          <a:off x="0" y="0"/>
          <a:ext cx="0" cy="0"/>
          <a:chOff x="0" y="0"/>
          <a:chExt cx="0" cy="0"/>
        </a:xfrm>
      </p:grpSpPr>
      <p:sp>
        <p:nvSpPr>
          <p:cNvPr id="125" name="Google Shape;125;p3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y configurar un hosting, así como el acceso al servidor.</a:t>
            </a:r>
            <a:endParaRPr sz="1800">
              <a:latin typeface="Helvetica Neue Light"/>
              <a:ea typeface="Helvetica Neue Light"/>
              <a:cs typeface="Helvetica Neue Light"/>
              <a:sym typeface="Helvetica Neue Light"/>
            </a:endParaRPr>
          </a:p>
        </p:txBody>
      </p:sp>
      <p:pic>
        <p:nvPicPr>
          <p:cNvPr id="126" name="Google Shape;12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7" name="Google Shape;127;p3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8" name="Google Shape;128;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1" name="Google Shape;471;p66"/>
          <p:cNvSpPr txBox="1"/>
          <p:nvPr/>
        </p:nvSpPr>
        <p:spPr>
          <a:xfrm>
            <a:off x="5758400" y="1498900"/>
            <a:ext cx="3093900" cy="304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Entra al directorio “</a:t>
            </a:r>
            <a:r>
              <a:rPr i="1" lang="en-GB" sz="1800">
                <a:latin typeface="Helvetica Neue Light"/>
                <a:ea typeface="Helvetica Neue Light"/>
                <a:cs typeface="Helvetica Neue Light"/>
                <a:sym typeface="Helvetica Neue Light"/>
              </a:rPr>
              <a:t>public_html</a:t>
            </a:r>
            <a:r>
              <a:rPr lang="en-GB" sz="1800">
                <a:latin typeface="Helvetica Neue Light"/>
                <a:ea typeface="Helvetica Neue Light"/>
                <a:cs typeface="Helvetica Neue Light"/>
                <a:sym typeface="Helvetica Neue Light"/>
              </a:rPr>
              <a:t>” a la derecha, y a la izquierda elige de tu computadora los archivos a subir (</a:t>
            </a:r>
            <a:r>
              <a:rPr b="1" lang="en-GB" sz="1800">
                <a:latin typeface="Helvetica Neue"/>
                <a:ea typeface="Helvetica Neue"/>
                <a:cs typeface="Helvetica Neue"/>
                <a:sym typeface="Helvetica Neue"/>
              </a:rPr>
              <a:t>pueden ser varios a la vez</a:t>
            </a:r>
            <a:r>
              <a:rPr b="1" lang="en-GB" sz="1800">
                <a:latin typeface="Helvetica Neue"/>
                <a:ea typeface="Helvetica Neue"/>
                <a:cs typeface="Helvetica Neue"/>
                <a:sym typeface="Helvetica Neue"/>
              </a:rPr>
              <a:t>)</a:t>
            </a:r>
            <a:r>
              <a:rPr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Luego presiona el </a:t>
            </a:r>
            <a:r>
              <a:rPr i="1" lang="en-GB" sz="1800">
                <a:latin typeface="Helvetica Neue Light"/>
                <a:ea typeface="Helvetica Neue Light"/>
                <a:cs typeface="Helvetica Neue Light"/>
                <a:sym typeface="Helvetica Neue Light"/>
              </a:rPr>
              <a:t>botón derecho</a:t>
            </a:r>
            <a:r>
              <a:rPr lang="en-GB" sz="1800">
                <a:latin typeface="Helvetica Neue Light"/>
                <a:ea typeface="Helvetica Neue Light"/>
                <a:cs typeface="Helvetica Neue Light"/>
                <a:sym typeface="Helvetica Neue Light"/>
              </a:rPr>
              <a:t> y haz clic en “subir”</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pic>
        <p:nvPicPr>
          <p:cNvPr id="472" name="Google Shape;472;p66"/>
          <p:cNvPicPr preferRelativeResize="0"/>
          <p:nvPr/>
        </p:nvPicPr>
        <p:blipFill>
          <a:blip r:embed="rId4">
            <a:alphaModFix/>
          </a:blip>
          <a:stretch>
            <a:fillRect/>
          </a:stretch>
        </p:blipFill>
        <p:spPr>
          <a:xfrm>
            <a:off x="726050" y="1498890"/>
            <a:ext cx="4783812" cy="3471586"/>
          </a:xfrm>
          <a:prstGeom prst="rect">
            <a:avLst/>
          </a:prstGeom>
          <a:noFill/>
          <a:ln>
            <a:noFill/>
          </a:ln>
        </p:spPr>
      </p:pic>
      <p:sp>
        <p:nvSpPr>
          <p:cNvPr id="473" name="Google Shape;473;p66"/>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67"/>
          <p:cNvSpPr txBox="1"/>
          <p:nvPr/>
        </p:nvSpPr>
        <p:spPr>
          <a:xfrm>
            <a:off x="811350" y="2101325"/>
            <a:ext cx="7521300" cy="16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¡Listo!</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4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Ya puedes probar tu sitio online</a:t>
            </a:r>
            <a:endParaRPr sz="1800">
              <a:latin typeface="Helvetica Neue Light"/>
              <a:ea typeface="Helvetica Neue Light"/>
              <a:cs typeface="Helvetica Neue Light"/>
              <a:sym typeface="Helvetica Neue Light"/>
            </a:endParaRPr>
          </a:p>
        </p:txBody>
      </p:sp>
      <p:sp>
        <p:nvSpPr>
          <p:cNvPr id="480" name="Google Shape;480;p67"/>
          <p:cNvSpPr txBox="1"/>
          <p:nvPr/>
        </p:nvSpPr>
        <p:spPr>
          <a:xfrm>
            <a:off x="643801" y="270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800">
                <a:solidFill>
                  <a:schemeClr val="dk1"/>
                </a:solidFill>
                <a:latin typeface="Anton"/>
                <a:ea typeface="Anton"/>
                <a:cs typeface="Anton"/>
                <a:sym typeface="Anton"/>
              </a:rPr>
              <a:t>CONFIGURACIÓN</a:t>
            </a:r>
            <a:endParaRPr i="1" sz="38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84" name="Shape 484"/>
        <p:cNvGrpSpPr/>
        <p:nvPr/>
      </p:nvGrpSpPr>
      <p:grpSpPr>
        <a:xfrm>
          <a:off x="0" y="0"/>
          <a:ext cx="0" cy="0"/>
          <a:chOff x="0" y="0"/>
          <a:chExt cx="0" cy="0"/>
        </a:xfrm>
      </p:grpSpPr>
      <p:sp>
        <p:nvSpPr>
          <p:cNvPr id="485" name="Google Shape;485;p6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ASOCIAR HOSTING - DOMINIO</a:t>
            </a:r>
            <a:endParaRPr i="1" sz="3600">
              <a:solidFill>
                <a:srgbClr val="121212"/>
              </a:solidFill>
              <a:latin typeface="Anton"/>
              <a:ea typeface="Anton"/>
              <a:cs typeface="Anton"/>
              <a:sym typeface="Anton"/>
            </a:endParaRPr>
          </a:p>
        </p:txBody>
      </p:sp>
      <p:pic>
        <p:nvPicPr>
          <p:cNvPr id="486" name="Google Shape;486;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2" name="Google Shape;492;p69"/>
          <p:cNvSpPr txBox="1"/>
          <p:nvPr/>
        </p:nvSpPr>
        <p:spPr>
          <a:xfrm>
            <a:off x="481575" y="1748125"/>
            <a:ext cx="8385900" cy="2805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Una vez que tengas tu web en el servidor, es necesario </a:t>
            </a:r>
            <a:r>
              <a:rPr b="1" lang="en-GB" sz="1800">
                <a:solidFill>
                  <a:schemeClr val="dk1"/>
                </a:solidFill>
                <a:latin typeface="Helvetica Neue"/>
                <a:ea typeface="Helvetica Neue"/>
                <a:cs typeface="Helvetica Neue"/>
                <a:sym typeface="Helvetica Neue"/>
              </a:rPr>
              <a:t>asociar el dominio con el hosting. </a:t>
            </a:r>
            <a:endParaRPr b="1" sz="1800">
              <a:solidFill>
                <a:schemeClr val="dk1"/>
              </a:solidFill>
              <a:latin typeface="Helvetica Neue"/>
              <a:ea typeface="Helvetica Neue"/>
              <a:cs typeface="Helvetica Neue"/>
              <a:sym typeface="Helvetica Neue"/>
            </a:endParaRPr>
          </a:p>
          <a:p>
            <a:pPr indent="45720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Teniendo en claro lo que es un dominio en Internet, te falta el paso de relacionarlo con el servidor que has contratado, donde se encuentran los archivos que forman el sitio web. Para esto, tienes que informarle a la entidad registrante del dominio cu</a:t>
            </a:r>
            <a:r>
              <a:rPr lang="en-GB" sz="1800">
                <a:solidFill>
                  <a:schemeClr val="dk1"/>
                </a:solidFill>
                <a:latin typeface="Helvetica Neue Light"/>
                <a:ea typeface="Helvetica Neue Light"/>
                <a:cs typeface="Helvetica Neue Light"/>
                <a:sym typeface="Helvetica Neue Light"/>
              </a:rPr>
              <a:t>á</a:t>
            </a:r>
            <a:r>
              <a:rPr lang="en-GB" sz="1800">
                <a:solidFill>
                  <a:schemeClr val="dk1"/>
                </a:solidFill>
                <a:latin typeface="Helvetica Neue Light"/>
                <a:ea typeface="Helvetica Neue Light"/>
                <a:cs typeface="Helvetica Neue Light"/>
                <a:sym typeface="Helvetica Neue Light"/>
              </a:rPr>
              <a:t>l</a:t>
            </a:r>
            <a:r>
              <a:rPr lang="en-GB" sz="1800">
                <a:solidFill>
                  <a:schemeClr val="dk1"/>
                </a:solidFill>
                <a:latin typeface="Helvetica Neue Light"/>
                <a:ea typeface="Helvetica Neue Light"/>
                <a:cs typeface="Helvetica Neue Light"/>
                <a:sym typeface="Helvetica Neue Light"/>
              </a:rPr>
              <a:t>es</a:t>
            </a:r>
            <a:r>
              <a:rPr lang="en-GB" sz="1800">
                <a:solidFill>
                  <a:schemeClr val="dk1"/>
                </a:solidFill>
                <a:latin typeface="Helvetica Neue Light"/>
                <a:ea typeface="Helvetica Neue Light"/>
                <a:cs typeface="Helvetica Neue Light"/>
                <a:sym typeface="Helvetica Neue Light"/>
              </a:rPr>
              <a:t> son los DNS de tu servidor.</a:t>
            </a:r>
            <a:endParaRPr sz="1800">
              <a:solidFill>
                <a:schemeClr val="dk1"/>
              </a:solidFill>
              <a:latin typeface="Helvetica Neue Light"/>
              <a:ea typeface="Helvetica Neue Light"/>
              <a:cs typeface="Helvetica Neue Light"/>
              <a:sym typeface="Helvetica Neue Light"/>
            </a:endParaRPr>
          </a:p>
        </p:txBody>
      </p:sp>
      <p:sp>
        <p:nvSpPr>
          <p:cNvPr id="493" name="Google Shape;493;p69"/>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9" name="Google Shape;499;p70"/>
          <p:cNvSpPr txBox="1"/>
          <p:nvPr/>
        </p:nvSpPr>
        <p:spPr>
          <a:xfrm>
            <a:off x="481575" y="1214725"/>
            <a:ext cx="8385900" cy="3861900"/>
          </a:xfrm>
          <a:prstGeom prst="rect">
            <a:avLst/>
          </a:prstGeom>
          <a:noFill/>
          <a:ln>
            <a:noFill/>
          </a:ln>
        </p:spPr>
        <p:txBody>
          <a:bodyPr anchorCtr="0" anchor="ctr" bIns="91425" lIns="91425" spcFirstLastPara="1" rIns="91425" wrap="square" tIns="91425">
            <a:noAutofit/>
          </a:bodyPr>
          <a:lstStyle/>
          <a:p>
            <a:pPr indent="45720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principal tarea de un </a:t>
            </a:r>
            <a:r>
              <a:rPr b="1" lang="en-GB" sz="1800">
                <a:solidFill>
                  <a:schemeClr val="dk1"/>
                </a:solidFill>
                <a:latin typeface="Helvetica Neue"/>
                <a:ea typeface="Helvetica Neue"/>
                <a:cs typeface="Helvetica Neue"/>
                <a:sym typeface="Helvetica Neue"/>
              </a:rPr>
              <a:t>servidor DNS</a:t>
            </a:r>
            <a:r>
              <a:rPr lang="en-GB" sz="1800">
                <a:solidFill>
                  <a:schemeClr val="dk1"/>
                </a:solidFill>
                <a:latin typeface="Helvetica Neue Light"/>
                <a:ea typeface="Helvetica Neue Light"/>
                <a:cs typeface="Helvetica Neue Light"/>
                <a:sym typeface="Helvetica Neue Light"/>
              </a:rPr>
              <a:t> es </a:t>
            </a:r>
            <a:r>
              <a:rPr b="1" lang="en-GB" sz="1800">
                <a:solidFill>
                  <a:schemeClr val="dk1"/>
                </a:solidFill>
                <a:latin typeface="Helvetica Neue"/>
                <a:ea typeface="Helvetica Neue"/>
                <a:cs typeface="Helvetica Neue"/>
                <a:sym typeface="Helvetica Neue"/>
              </a:rPr>
              <a:t>traducir el nombre del dominio (www.coderhouse.com) en una dirección IP</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Las </a:t>
            </a:r>
            <a:r>
              <a:rPr b="1" lang="en-GB" sz="1800">
                <a:solidFill>
                  <a:schemeClr val="dk1"/>
                </a:solidFill>
                <a:latin typeface="Helvetica Neue"/>
                <a:ea typeface="Helvetica Neue"/>
                <a:cs typeface="Helvetica Neue"/>
                <a:sym typeface="Helvetica Neue"/>
              </a:rPr>
              <a:t>direcciones IP (Internet Protocol)</a:t>
            </a:r>
            <a:r>
              <a:rPr lang="en-GB" sz="1800">
                <a:solidFill>
                  <a:schemeClr val="dk1"/>
                </a:solidFill>
                <a:latin typeface="Helvetica Neue Light"/>
                <a:ea typeface="Helvetica Neue Light"/>
                <a:cs typeface="Helvetica Neue Light"/>
                <a:sym typeface="Helvetica Neue Light"/>
              </a:rPr>
              <a:t> constan de un número único e irrepetible con el cual se identifica una computadora conectada a una red que corre el protocolo IP. Esta computadora es la te nos brinda el servidor para alojar nuestro sitio.</a:t>
            </a:r>
            <a:endParaRPr sz="1800">
              <a:solidFill>
                <a:schemeClr val="dk1"/>
              </a:solidFill>
              <a:latin typeface="Helvetica Neue Light"/>
              <a:ea typeface="Helvetica Neue Light"/>
              <a:cs typeface="Helvetica Neue Light"/>
              <a:sym typeface="Helvetica Neue Light"/>
            </a:endParaRPr>
          </a:p>
        </p:txBody>
      </p:sp>
      <p:sp>
        <p:nvSpPr>
          <p:cNvPr id="500" name="Google Shape;500;p70"/>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6" name="Google Shape;506;p71"/>
          <p:cNvSpPr txBox="1"/>
          <p:nvPr/>
        </p:nvSpPr>
        <p:spPr>
          <a:xfrm>
            <a:off x="405375" y="1858900"/>
            <a:ext cx="8385900" cy="3065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45720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a:t>
            </a:r>
            <a:r>
              <a:rPr b="1" lang="en-GB" sz="1800">
                <a:solidFill>
                  <a:schemeClr val="dk1"/>
                </a:solidFill>
                <a:latin typeface="Helvetica Neue"/>
                <a:ea typeface="Helvetica Neue"/>
                <a:cs typeface="Helvetica Neue"/>
                <a:sym typeface="Helvetica Neue"/>
              </a:rPr>
              <a:t>asignar los DNS</a:t>
            </a:r>
            <a:r>
              <a:rPr lang="en-GB" sz="1800">
                <a:solidFill>
                  <a:schemeClr val="dk1"/>
                </a:solidFill>
                <a:latin typeface="Helvetica Neue Light"/>
                <a:ea typeface="Helvetica Neue Light"/>
                <a:cs typeface="Helvetica Neue Light"/>
                <a:sym typeface="Helvetica Neue Light"/>
              </a:rPr>
              <a:t> al dominio debes acceder al </a:t>
            </a:r>
            <a:r>
              <a:rPr b="1" lang="en-GB" sz="1800">
                <a:solidFill>
                  <a:schemeClr val="dk1"/>
                </a:solidFill>
                <a:latin typeface="Helvetica Neue"/>
                <a:ea typeface="Helvetica Neue"/>
                <a:cs typeface="Helvetica Neue"/>
                <a:sym typeface="Helvetica Neue"/>
              </a:rPr>
              <a:t>panel de la cuenta</a:t>
            </a:r>
            <a:r>
              <a:rPr lang="en-GB" sz="1800">
                <a:solidFill>
                  <a:schemeClr val="dk1"/>
                </a:solidFill>
                <a:latin typeface="Helvetica Neue Light"/>
                <a:ea typeface="Helvetica Neue Light"/>
                <a:cs typeface="Helvetica Neue Light"/>
                <a:sym typeface="Helvetica Neue Light"/>
              </a:rPr>
              <a:t> que has creado en la entidad registrante de dominios, buscar la opción de “Delegación de dominio”, o “DNS” (su nombre puede variar), y asignar 2 o 3 de los DNS que figuren en el email que te envió el servidor tras haber contratado el servicio de hosting.</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Por lo general, una dirección DNS suele ser como en el siguiente ejemplo: </a:t>
            </a:r>
            <a:r>
              <a:rPr lang="en-GB" sz="1800">
                <a:solidFill>
                  <a:schemeClr val="dk1"/>
                </a:solidFill>
                <a:highlight>
                  <a:srgbClr val="E0FF00"/>
                </a:highlight>
                <a:latin typeface="Helvetica Neue Light"/>
                <a:ea typeface="Helvetica Neue Light"/>
                <a:cs typeface="Helvetica Neue Light"/>
                <a:sym typeface="Helvetica Neue Light"/>
              </a:rPr>
              <a:t>ns1.panelboxmanager.com, ns2.panelboxmanager.com, ns3.panelboxmanager.com.</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p:txBody>
      </p:sp>
      <p:sp>
        <p:nvSpPr>
          <p:cNvPr id="507" name="Google Shape;507;p71"/>
          <p:cNvSpPr txBox="1"/>
          <p:nvPr/>
        </p:nvSpPr>
        <p:spPr>
          <a:xfrm>
            <a:off x="643801" y="538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800">
                <a:solidFill>
                  <a:schemeClr val="dk1"/>
                </a:solidFill>
                <a:latin typeface="Anton"/>
                <a:ea typeface="Anton"/>
                <a:cs typeface="Anton"/>
                <a:sym typeface="Anton"/>
              </a:rPr>
              <a:t>HOSTING Y DOMINIO </a:t>
            </a:r>
            <a:endParaRPr i="1" sz="3800">
              <a:solidFill>
                <a:schemeClr val="dk1"/>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SUBIDA AL SERVIDOR</a:t>
            </a:r>
            <a:endParaRPr b="0" i="1" sz="4000" u="none" cap="none" strike="noStrike">
              <a:solidFill>
                <a:srgbClr val="000000"/>
              </a:solidFill>
              <a:latin typeface="Anton"/>
              <a:ea typeface="Anton"/>
              <a:cs typeface="Anton"/>
              <a:sym typeface="Anton"/>
            </a:endParaRPr>
          </a:p>
        </p:txBody>
      </p:sp>
      <p:sp>
        <p:nvSpPr>
          <p:cNvPr id="513" name="Google Shape;513;p7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Sube tu proyecto final a la web.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14" name="Google Shape;514;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15" name="Google Shape;515;p72"/>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graphicFrame>
        <p:nvGraphicFramePr>
          <p:cNvPr id="520" name="Google Shape;520;p73"/>
          <p:cNvGraphicFramePr/>
          <p:nvPr/>
        </p:nvGraphicFramePr>
        <p:xfrm>
          <a:off x="153263" y="344100"/>
          <a:ext cx="3000000" cy="3000000"/>
        </p:xfrm>
        <a:graphic>
          <a:graphicData uri="http://schemas.openxmlformats.org/drawingml/2006/table">
            <a:tbl>
              <a:tblPr>
                <a:noFill/>
                <a:tableStyleId>{756D6404-E0B9-4B8E-9227-8FD05FA879D1}</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SUBIDA AL SERVIDOR</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link de tu sitio web.</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 tener el nombre </a:t>
                      </a:r>
                      <a:r>
                        <a:rPr lang="en-GB" sz="1600" u="none" cap="none" strike="noStrike">
                          <a:solidFill>
                            <a:schemeClr val="dk1"/>
                          </a:solidFill>
                          <a:highlight>
                            <a:srgbClr val="A6FFCA"/>
                          </a:highlight>
                          <a:latin typeface="Helvetica Neue Light"/>
                          <a:ea typeface="Helvetica Neue Light"/>
                          <a:cs typeface="Helvetica Neue Light"/>
                          <a:sym typeface="Helvetica Neue Light"/>
                        </a:rPr>
                        <a:t>“Idea+Apellido”</a:t>
                      </a:r>
                      <a:r>
                        <a:rPr lang="en-GB" sz="1600" u="none" cap="none" strike="noStrike">
                          <a:solidFill>
                            <a:schemeClr val="dk1"/>
                          </a:solidFill>
                          <a:latin typeface="Helvetica Neue Light"/>
                          <a:ea typeface="Helvetica Neue Light"/>
                          <a:cs typeface="Helvetica Neue Light"/>
                          <a:sym typeface="Helvetica Neue Light"/>
                        </a:rPr>
                        <a: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i</a:t>
                      </a:r>
                      <a:r>
                        <a:rPr lang="en-GB" sz="1600">
                          <a:latin typeface="Helvetica Neue Light"/>
                          <a:ea typeface="Helvetica Neue Light"/>
                          <a:cs typeface="Helvetica Neue Light"/>
                          <a:sym typeface="Helvetica Neue Light"/>
                        </a:rPr>
                        <a:t>ncluir sugerencias</a:t>
                      </a:r>
                      <a:r>
                        <a:rPr lang="en-GB" sz="1600">
                          <a:solidFill>
                            <a:schemeClr val="dk1"/>
                          </a:solidFill>
                          <a:latin typeface="Helvetica Neue Light"/>
                          <a:ea typeface="Helvetica Neue Light"/>
                          <a:cs typeface="Helvetica Neue Light"/>
                          <a:sym typeface="Helvetica Neue Light"/>
                        </a:rPr>
                        <a:t>.</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sube tu sitio completo a un hosting contratado, en uno gratuito como GitHub con el gitpages, o </a:t>
                      </a:r>
                      <a:r>
                        <a:rPr lang="en-GB" sz="1700" u="sng">
                          <a:solidFill>
                            <a:srgbClr val="0097A7"/>
                          </a:solidFill>
                          <a:latin typeface="Helvetica Neue Light"/>
                          <a:ea typeface="Helvetica Neue Light"/>
                          <a:cs typeface="Helvetica Neue Light"/>
                          <a:sym typeface="Helvetica Neue Light"/>
                          <a:hlinkClick r:id="rId3">
                            <a:extLst>
                              <a:ext uri="{A12FA001-AC4F-418D-AE19-62706E023703}">
                                <ahyp:hlinkClr val="tx"/>
                              </a:ext>
                            </a:extLst>
                          </a:hlinkClick>
                        </a:rPr>
                        <a:t>https://www.000webhost.com/</a:t>
                      </a:r>
                      <a:r>
                        <a:rPr lang="en-GB" sz="1700">
                          <a:solidFill>
                            <a:srgbClr val="0097A7"/>
                          </a:solidFill>
                          <a:latin typeface="Helvetica Neue Light"/>
                          <a:ea typeface="Helvetica Neue Light"/>
                          <a:cs typeface="Helvetica Neue Light"/>
                          <a:sym typeface="Helvetica Neue Light"/>
                        </a:rPr>
                        <a:t> </a:t>
                      </a:r>
                      <a:endParaRPr sz="1700" u="none" cap="none" strike="noStrike">
                        <a:solidFill>
                          <a:srgbClr val="0097A7"/>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500"/>
                        <a:buFont typeface="Arial"/>
                        <a:buNone/>
                      </a:pPr>
                      <a:r>
                        <a:t/>
                      </a:r>
                      <a:endParaRPr sz="5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r>
                        <a:rPr lang="en-GB" sz="1700">
                          <a:solidFill>
                            <a:schemeClr val="dk1"/>
                          </a:solidFill>
                          <a:latin typeface="Helvetica Neue Light"/>
                          <a:ea typeface="Helvetica Neue Light"/>
                          <a:cs typeface="Helvetica Neue Light"/>
                          <a:sym typeface="Helvetica Neue Light"/>
                        </a:rPr>
                        <a:t> </a:t>
                      </a:r>
                      <a:endParaRPr sz="1700">
                        <a:solidFill>
                          <a:schemeClr val="dk1"/>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Entrega el link de tu sitio web.</a:t>
                      </a:r>
                      <a:endParaRPr sz="17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700" u="none" cap="none" strike="noStrike"/>
                        <a:t>&gt;&gt;Ejemplo:</a:t>
                      </a:r>
                      <a:endParaRPr b="1" sz="1700" u="none" cap="none" strike="noStrike"/>
                    </a:p>
                    <a:p>
                      <a:pPr indent="0" lvl="0" marL="0" rtl="0" algn="l">
                        <a:spcBef>
                          <a:spcPts val="0"/>
                        </a:spcBef>
                        <a:spcAft>
                          <a:spcPts val="0"/>
                        </a:spcAft>
                        <a:buClr>
                          <a:schemeClr val="dk1"/>
                        </a:buClr>
                        <a:buSzPts val="1100"/>
                        <a:buFont typeface="Arial"/>
                        <a:buNone/>
                      </a:pPr>
                      <a:r>
                        <a:rPr lang="en-GB" sz="1700" u="sng">
                          <a:solidFill>
                            <a:srgbClr val="0097A7"/>
                          </a:solidFill>
                          <a:latin typeface="Helvetica Neue Light"/>
                          <a:ea typeface="Helvetica Neue Light"/>
                          <a:cs typeface="Helvetica Neue Light"/>
                          <a:sym typeface="Helvetica Neue Light"/>
                          <a:hlinkClick r:id="rId4">
                            <a:extLst>
                              <a:ext uri="{A12FA001-AC4F-418D-AE19-62706E023703}">
                                <ahyp:hlinkClr val="tx"/>
                              </a:ext>
                            </a:extLst>
                          </a:hlinkClick>
                        </a:rPr>
                        <a:t>Link al sitio</a:t>
                      </a:r>
                      <a:endParaRPr b="1" sz="2100">
                        <a:solidFill>
                          <a:srgbClr val="0097A7"/>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21" name="Google Shape;521;p73"/>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522" name="Google Shape;522;p73"/>
          <p:cNvPicPr preferRelativeResize="0"/>
          <p:nvPr/>
        </p:nvPicPr>
        <p:blipFill rotWithShape="1">
          <a:blip r:embed="rId6">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8" name="Google Shape;528;p74"/>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CUARTA </a:t>
            </a:r>
            <a:r>
              <a:rPr b="0" i="1" lang="en-GB"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529" name="Google Shape;529;p74"/>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lang="en-GB" sz="1800">
                <a:solidFill>
                  <a:schemeClr val="dk1"/>
                </a:solidFill>
                <a:latin typeface="Helvetica Neue Light"/>
                <a:ea typeface="Helvetica Neue Light"/>
                <a:cs typeface="Helvetica Neue Light"/>
                <a:sym typeface="Helvetica Neue Light"/>
              </a:rPr>
              <a:t>Deberás entregar </a:t>
            </a:r>
            <a:r>
              <a:rPr b="1" lang="en-GB" sz="1800">
                <a:solidFill>
                  <a:schemeClr val="dk1"/>
                </a:solidFill>
                <a:latin typeface="Helvetica Neue"/>
                <a:ea typeface="Helvetica Neue"/>
                <a:cs typeface="Helvetica Neue"/>
                <a:sym typeface="Helvetica Neue"/>
              </a:rPr>
              <a:t>la a</a:t>
            </a:r>
            <a:r>
              <a:rPr b="1" lang="en-GB" sz="1800">
                <a:solidFill>
                  <a:schemeClr val="dk1"/>
                </a:solidFill>
                <a:latin typeface="Helvetica Neue"/>
                <a:ea typeface="Helvetica Neue"/>
                <a:cs typeface="Helvetica Neue"/>
                <a:sym typeface="Helvetica Neue"/>
              </a:rPr>
              <a:t>plicación de SASS y subida al repositorio de GitHub</a:t>
            </a:r>
            <a:r>
              <a:rPr b="1" lang="en-GB" sz="1800">
                <a:solidFill>
                  <a:schemeClr val="dk1"/>
                </a:solidFill>
                <a:latin typeface="Helvetica Neue"/>
                <a:ea typeface="Helvetica Neue"/>
                <a:cs typeface="Helvetica Neue"/>
                <a:sym typeface="Helvetica Neue"/>
              </a:rPr>
              <a:t>,</a:t>
            </a:r>
            <a:r>
              <a:rPr lang="en-GB" sz="1800">
                <a:solidFill>
                  <a:schemeClr val="dk1"/>
                </a:solidFill>
                <a:latin typeface="Helvetica Neue Light"/>
                <a:ea typeface="Helvetica Neue Light"/>
                <a:cs typeface="Helvetica Neue Light"/>
                <a:sym typeface="Helvetica Neue Light"/>
              </a:rPr>
              <a:t> correspondientes a la cuarta entrega de tu proyecto final.</a:t>
            </a:r>
            <a:endParaRPr sz="1800">
              <a:latin typeface="Helvetica Neue Light"/>
              <a:ea typeface="Helvetica Neue Light"/>
              <a:cs typeface="Helvetica Neue Light"/>
              <a:sym typeface="Helvetica Neue Light"/>
            </a:endParaRPr>
          </a:p>
        </p:txBody>
      </p:sp>
      <p:pic>
        <p:nvPicPr>
          <p:cNvPr id="530" name="Google Shape;530;p74"/>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536" name="Google Shape;536;p75"/>
          <p:cNvGraphicFramePr/>
          <p:nvPr/>
        </p:nvGraphicFramePr>
        <p:xfrm>
          <a:off x="153250" y="30813"/>
          <a:ext cx="3000000" cy="3000000"/>
        </p:xfrm>
        <a:graphic>
          <a:graphicData uri="http://schemas.openxmlformats.org/drawingml/2006/table">
            <a:tbl>
              <a:tblPr>
                <a:noFill/>
                <a:tableStyleId>{756D6404-E0B9-4B8E-9227-8FD05FA879D1}</a:tableStyleId>
              </a:tblPr>
              <a:tblGrid>
                <a:gridCol w="2945825"/>
                <a:gridCol w="3822275"/>
                <a:gridCol w="2069375"/>
              </a:tblGrid>
              <a:tr h="572650">
                <a:tc gridSpan="3">
                  <a:txBody>
                    <a:bodyPr/>
                    <a:lstStyle/>
                    <a:p>
                      <a:pPr indent="0" lvl="0" marL="0" marR="0" rtl="0" algn="l">
                        <a:lnSpc>
                          <a:spcPct val="100000"/>
                        </a:lnSpc>
                        <a:spcBef>
                          <a:spcPts val="0"/>
                        </a:spcBef>
                        <a:spcAft>
                          <a:spcPts val="0"/>
                        </a:spcAft>
                        <a:buClr>
                          <a:srgbClr val="000000"/>
                        </a:buClr>
                        <a:buSzPts val="2200"/>
                        <a:buFont typeface="Arial"/>
                        <a:buNone/>
                      </a:pPr>
                      <a:r>
                        <a:rPr i="1" lang="en-GB" sz="2200">
                          <a:solidFill>
                            <a:schemeClr val="dk1"/>
                          </a:solidFill>
                          <a:latin typeface="Anton"/>
                          <a:ea typeface="Anton"/>
                          <a:cs typeface="Anton"/>
                          <a:sym typeface="Anton"/>
                        </a:rPr>
                        <a:t>CUARTA </a:t>
                      </a:r>
                      <a:r>
                        <a:rPr i="1" lang="en-GB"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678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Formato: </a:t>
                      </a:r>
                      <a:r>
                        <a:rPr lang="en-GB" sz="1300">
                          <a:solidFill>
                            <a:schemeClr val="dk1"/>
                          </a:solidFill>
                          <a:latin typeface="Helvetica Neue Light"/>
                          <a:ea typeface="Helvetica Neue Light"/>
                          <a:cs typeface="Helvetica Neue Light"/>
                          <a:sym typeface="Helvetica Neue Light"/>
                        </a:rPr>
                        <a:t>archivos .json en carpeta comprimida + link al repositorio en Github.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n-GB" sz="1300">
                          <a:solidFill>
                            <a:schemeClr val="dk1"/>
                          </a:solidFill>
                          <a:latin typeface="Helvetica Neue Light"/>
                          <a:ea typeface="Helvetica Neue Light"/>
                          <a:cs typeface="Helvetica Neue Light"/>
                          <a:sym typeface="Helvetica Neue Light"/>
                        </a:rPr>
                        <a:t> Incluir apellido en el nombre del archivo (ej. </a:t>
                      </a:r>
                      <a:r>
                        <a:rPr lang="en-GB" sz="1300">
                          <a:solidFill>
                            <a:schemeClr val="dk1"/>
                          </a:solidFill>
                          <a:highlight>
                            <a:srgbClr val="A6FFCA"/>
                          </a:highlight>
                          <a:latin typeface="Helvetica Neue Light"/>
                          <a:ea typeface="Helvetica Neue Light"/>
                          <a:cs typeface="Helvetica Neue Light"/>
                          <a:sym typeface="Helvetica Neue Light"/>
                        </a:rPr>
                        <a:t>“Nombre Proyecto - Apellido”)</a:t>
                      </a:r>
                      <a:r>
                        <a:rPr lang="en-GB" sz="1300">
                          <a:solidFill>
                            <a:schemeClr val="dk1"/>
                          </a:solidFill>
                          <a:latin typeface="Helvetica Neue Light"/>
                          <a:ea typeface="Helvetica Neue Light"/>
                          <a:cs typeface="Helvetica Neue Light"/>
                          <a:sym typeface="Helvetica Neue Light"/>
                        </a:rPr>
                        <a:t>.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300" u="none" cap="none" strike="noStrike">
                          <a:latin typeface="Helvetica Neue"/>
                          <a:ea typeface="Helvetica Neue"/>
                          <a:cs typeface="Helvetica Neue"/>
                          <a:sym typeface="Helvetica Neue"/>
                        </a:rPr>
                        <a:t>Sugerencia: </a:t>
                      </a:r>
                      <a:r>
                        <a:rPr lang="en-GB" sz="1300" u="none" cap="none" strike="noStrike">
                          <a:solidFill>
                            <a:schemeClr val="dk1"/>
                          </a:solidFill>
                          <a:latin typeface="Helvetica Neue Light"/>
                          <a:ea typeface="Helvetica Neue Light"/>
                          <a:cs typeface="Helvetica Neue Light"/>
                          <a:sym typeface="Helvetica Neue Light"/>
                        </a:rPr>
                        <a:t>activar comentarios en el archivo.</a:t>
                      </a:r>
                      <a:endParaRPr sz="13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2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496850">
                <a:tc gridSpan="3">
                  <a:txBody>
                    <a:bodyPr/>
                    <a:lstStyle/>
                    <a:p>
                      <a:pPr indent="0" lvl="0" marL="0" marR="0" rtl="0" algn="l">
                        <a:lnSpc>
                          <a:spcPct val="100000"/>
                        </a:lnSpc>
                        <a:spcBef>
                          <a:spcPts val="0"/>
                        </a:spcBef>
                        <a:spcAft>
                          <a:spcPts val="0"/>
                        </a:spcAft>
                        <a:buClr>
                          <a:srgbClr val="000000"/>
                        </a:buClr>
                        <a:buSzPts val="1600"/>
                        <a:buFont typeface="Arial"/>
                        <a:buNone/>
                      </a:pPr>
                      <a:r>
                        <a:rPr b="1" lang="en-GB">
                          <a:solidFill>
                            <a:schemeClr val="dk1"/>
                          </a:solidFill>
                          <a:latin typeface="Helvetica Neue"/>
                          <a:ea typeface="Helvetica Neue"/>
                          <a:cs typeface="Helvetica Neue"/>
                          <a:sym typeface="Helvetica Neue"/>
                        </a:rPr>
                        <a:t>Estructura final de la web</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g</a:t>
                      </a:r>
                      <a:r>
                        <a:rPr b="1" lang="en-GB" u="none" cap="none" strike="noStrike">
                          <a:solidFill>
                            <a:schemeClr val="dk1"/>
                          </a:solidFill>
                          <a:latin typeface="Helvetica Neue"/>
                          <a:ea typeface="Helvetica Neue"/>
                          <a:cs typeface="Helvetica Neue"/>
                          <a:sym typeface="Helvetica Neue"/>
                        </a:rPr>
                        <a:t>enerales:</a:t>
                      </a:r>
                      <a:r>
                        <a:rPr lang="en-GB">
                          <a:solidFill>
                            <a:schemeClr val="dk1"/>
                          </a:solidFill>
                          <a:latin typeface="Helvetica Neue Light"/>
                          <a:ea typeface="Helvetica Neue Light"/>
                          <a:cs typeface="Helvetica Neue Light"/>
                          <a:sym typeface="Helvetica Neue Light"/>
                        </a:rPr>
                        <a:t>izar una estructura del HTML </a:t>
                      </a:r>
                      <a:r>
                        <a:rPr lang="en-GB">
                          <a:solidFill>
                            <a:schemeClr val="dk1"/>
                          </a:solidFill>
                          <a:latin typeface="Helvetica Neue Light"/>
                          <a:ea typeface="Helvetica Neue Light"/>
                          <a:cs typeface="Helvetica Neue Light"/>
                          <a:sym typeface="Helvetica Neue Light"/>
                        </a:rPr>
                        <a:t>con buen</a:t>
                      </a:r>
                      <a:endParaRPr b="1">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a:solidFill>
                            <a:schemeClr val="dk1"/>
                          </a:solidFill>
                          <a:latin typeface="Helvetica Neue"/>
                          <a:ea typeface="Helvetica Neue"/>
                          <a:cs typeface="Helvetica Neue"/>
                          <a:sym typeface="Helvetica Neue"/>
                        </a:rPr>
                        <a:t>Estructura prolija y limpia:</a:t>
                      </a:r>
                      <a:r>
                        <a:rPr lang="en-GB">
                          <a:solidFill>
                            <a:schemeClr val="dk1"/>
                          </a:solidFill>
                          <a:latin typeface="Helvetica Neue Light"/>
                          <a:ea typeface="Helvetica Neue Light"/>
                          <a:cs typeface="Helvetica Neue Light"/>
                          <a:sym typeface="Helvetica Neue Light"/>
                        </a:rPr>
                        <a:t> reala indentación, espacios prolijos, y comentarios siendo usados para comentar secciones y no para ocultar código.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Objetivos </a:t>
                      </a:r>
                      <a:r>
                        <a:rPr b="1" lang="en-GB">
                          <a:solidFill>
                            <a:schemeClr val="dk1"/>
                          </a:solidFill>
                          <a:latin typeface="Helvetica Neue"/>
                          <a:ea typeface="Helvetica Neue"/>
                          <a:cs typeface="Helvetica Neue"/>
                          <a:sym typeface="Helvetica Neue"/>
                        </a:rPr>
                        <a:t>e</a:t>
                      </a:r>
                      <a:r>
                        <a:rPr b="1" lang="en-GB" u="none" cap="none" strike="noStrike">
                          <a:solidFill>
                            <a:schemeClr val="dk1"/>
                          </a:solidFill>
                          <a:latin typeface="Helvetica Neue"/>
                          <a:ea typeface="Helvetica Neue"/>
                          <a:cs typeface="Helvetica Neue"/>
                          <a:sym typeface="Helvetica Neue"/>
                        </a:rPr>
                        <a:t>specíficos: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b="1" lang="en-GB">
                          <a:solidFill>
                            <a:schemeClr val="dk1"/>
                          </a:solidFill>
                          <a:latin typeface="Helvetica Neue"/>
                          <a:ea typeface="Helvetica Neue"/>
                          <a:cs typeface="Helvetica Neue"/>
                          <a:sym typeface="Helvetica Neue"/>
                        </a:rPr>
                        <a:t>Maqueta de la web en base al framework elegido:</a:t>
                      </a:r>
                      <a:r>
                        <a:rPr lang="en-GB">
                          <a:solidFill>
                            <a:schemeClr val="dk1"/>
                          </a:solidFill>
                          <a:latin typeface="Helvetica Neue Light"/>
                          <a:ea typeface="Helvetica Neue Light"/>
                          <a:cs typeface="Helvetica Neue Light"/>
                          <a:sym typeface="Helvetica Neue Light"/>
                        </a:rPr>
                        <a:t> a</a:t>
                      </a:r>
                      <a:r>
                        <a:rPr lang="en-GB">
                          <a:solidFill>
                            <a:schemeClr val="dk1"/>
                          </a:solidFill>
                          <a:latin typeface="Helvetica Neue Light"/>
                          <a:ea typeface="Helvetica Neue Light"/>
                          <a:cs typeface="Helvetica Neue Light"/>
                          <a:sym typeface="Helvetica Neue Light"/>
                        </a:rPr>
                        <a:t>gregar elementos HTML </a:t>
                      </a:r>
                      <a:r>
                        <a:rPr lang="en-GB">
                          <a:solidFill>
                            <a:schemeClr val="dk1"/>
                          </a:solidFill>
                          <a:latin typeface="Helvetica Neue Light"/>
                          <a:ea typeface="Helvetica Neue Light"/>
                          <a:cs typeface="Helvetica Neue Light"/>
                          <a:sym typeface="Helvetica Neue Light"/>
                        </a:rPr>
                        <a:t>según necesidades de armar contenedores o elementos web determinados, a través del código del framework elegido y la documentación del mismo.</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sz="1500"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Se debe entregar:</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Maquetado de la web: las estructuras maquetan a la web en base al framework elegido, haciendo usos de clases utilitarias para armar grillas, elementos web y estilos propios del framework, además del HTML de contenido. En caso de no elegir framework, los elementos respetan una cierta maqueta propia.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Páginas: todas las páginas tienen el contenido estructurado y el estilo linkeado. También tiene que tener agregadas las diferentes librerías de Javascript y CSS pertinentes al framework.</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300">
                        <a:solidFill>
                          <a:schemeClr val="dk1"/>
                        </a:solidFill>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37" name="Google Shape;537;p75"/>
          <p:cNvPicPr preferRelativeResize="0"/>
          <p:nvPr/>
        </p:nvPicPr>
        <p:blipFill rotWithShape="1">
          <a:blip r:embed="rId4">
            <a:alphaModFix/>
          </a:blip>
          <a:srcRect b="0" l="0" r="0" t="0"/>
          <a:stretch/>
        </p:blipFill>
        <p:spPr>
          <a:xfrm>
            <a:off x="7162875" y="867075"/>
            <a:ext cx="1634174" cy="639850"/>
          </a:xfrm>
          <a:prstGeom prst="rect">
            <a:avLst/>
          </a:prstGeom>
          <a:noFill/>
          <a:ln>
            <a:noFill/>
          </a:ln>
        </p:spPr>
      </p:pic>
      <p:sp>
        <p:nvSpPr>
          <p:cNvPr id="538" name="Google Shape;538;p75"/>
          <p:cNvSpPr/>
          <p:nvPr/>
        </p:nvSpPr>
        <p:spPr>
          <a:xfrm>
            <a:off x="8511150" y="7994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lang="en-GB" sz="1100">
                <a:solidFill>
                  <a:srgbClr val="FFFFFF"/>
                </a:solidFill>
                <a:latin typeface="Helvetica Neue"/>
                <a:ea typeface="Helvetica Neue"/>
                <a:cs typeface="Helvetica Neue"/>
                <a:sym typeface="Helvetica Neue"/>
              </a:rPr>
              <a:t>4</a:t>
            </a:r>
            <a:endParaRPr b="1" i="0" sz="11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2" name="Shape 132"/>
        <p:cNvGrpSpPr/>
        <p:nvPr/>
      </p:nvGrpSpPr>
      <p:grpSpPr>
        <a:xfrm>
          <a:off x="0" y="0"/>
          <a:ext cx="0" cy="0"/>
          <a:chOff x="0" y="0"/>
          <a:chExt cx="0" cy="0"/>
        </a:xfrm>
      </p:grpSpPr>
      <p:sp>
        <p:nvSpPr>
          <p:cNvPr id="133" name="Google Shape;133;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4" name="Google Shape;134;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aphicFrame>
        <p:nvGraphicFramePr>
          <p:cNvPr id="543" name="Google Shape;543;p76"/>
          <p:cNvGraphicFramePr/>
          <p:nvPr/>
        </p:nvGraphicFramePr>
        <p:xfrm>
          <a:off x="154125" y="76200"/>
          <a:ext cx="3000000" cy="3000000"/>
        </p:xfrm>
        <a:graphic>
          <a:graphicData uri="http://schemas.openxmlformats.org/drawingml/2006/table">
            <a:tbl>
              <a:tblPr>
                <a:noFill/>
                <a:tableStyleId>{93D22F08-538F-4B23-ADC6-3A9AC3AB2E17}</a:tableStyleId>
              </a:tblPr>
              <a:tblGrid>
                <a:gridCol w="2945825"/>
                <a:gridCol w="3822275"/>
                <a:gridCol w="2069375"/>
              </a:tblGrid>
              <a:tr h="6853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a:t>
                      </a:r>
                      <a:r>
                        <a:rPr i="1" lang="en-GB" sz="2200">
                          <a:solidFill>
                            <a:schemeClr val="dk1"/>
                          </a:solidFill>
                          <a:latin typeface="Anton"/>
                          <a:ea typeface="Anton"/>
                          <a:cs typeface="Anton"/>
                          <a:sym typeface="Anton"/>
                        </a:rPr>
                        <a:t>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Estilo final de la web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a</a:t>
                      </a:r>
                      <a:r>
                        <a:rPr lang="en-GB" sz="1600">
                          <a:solidFill>
                            <a:srgbClr val="434343"/>
                          </a:solidFill>
                          <a:latin typeface="Helvetica Neue Light"/>
                          <a:ea typeface="Helvetica Neue Light"/>
                          <a:cs typeface="Helvetica Neue Light"/>
                          <a:sym typeface="Helvetica Neue Light"/>
                        </a:rPr>
                        <a:t>rchivo CSS, Archivos SASS o SCSS (en Github).</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Crear archivos de SCSS o SASS para darle estilo a la web.</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Trasladar los estilos creados en CSS a SCSS, haciendo uso correcto del nesting, los mixins, las variables y los operadores de lenguaje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Formar un archivo de SCSS con una sintaxis correcta, dónde el código no tenga errores ya sea de CSS cómo de compilación.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Utilizar SASS para personalizar el framework que estás usando.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Estilo avanzado: el estilo del sitio web está por completo desde el SCSS, estructurando las paletas y valores más importantes del estilo.</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44" name="Google Shape;544;p76"/>
          <p:cNvGrpSpPr/>
          <p:nvPr/>
        </p:nvGrpSpPr>
        <p:grpSpPr>
          <a:xfrm>
            <a:off x="7238163" y="76212"/>
            <a:ext cx="1454415" cy="629697"/>
            <a:chOff x="7120275" y="764100"/>
            <a:chExt cx="1634174" cy="707525"/>
          </a:xfrm>
        </p:grpSpPr>
        <p:pic>
          <p:nvPicPr>
            <p:cNvPr id="545" name="Google Shape;545;p76"/>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46" name="Google Shape;546;p76"/>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547" name="Google Shape;547;p7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48" name="Google Shape;548;p76"/>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p77"/>
          <p:cNvGraphicFramePr/>
          <p:nvPr/>
        </p:nvGraphicFramePr>
        <p:xfrm>
          <a:off x="154125" y="76200"/>
          <a:ext cx="3000000" cy="3000000"/>
        </p:xfrm>
        <a:graphic>
          <a:graphicData uri="http://schemas.openxmlformats.org/drawingml/2006/table">
            <a:tbl>
              <a:tblPr>
                <a:noFill/>
                <a:tableStyleId>{93D22F08-538F-4B23-ADC6-3A9AC3AB2E17}</a:tableStyleId>
              </a:tblPr>
              <a:tblGrid>
                <a:gridCol w="2945825"/>
                <a:gridCol w="3822275"/>
                <a:gridCol w="2069375"/>
              </a:tblGrid>
              <a:tr h="6800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Implementación de módulos de Node</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archivo </a:t>
                      </a:r>
                      <a:r>
                        <a:rPr lang="en-GB" sz="1600">
                          <a:solidFill>
                            <a:srgbClr val="434343"/>
                          </a:solidFill>
                          <a:latin typeface="Helvetica Neue Light"/>
                          <a:ea typeface="Helvetica Neue Light"/>
                          <a:cs typeface="Helvetica Neue Light"/>
                          <a:sym typeface="Helvetica Neue Light"/>
                        </a:rPr>
                        <a:t>package.json y package-lock.json (en carpeta comprimida).</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Inicializar npm en el proyecto y configurar el package con los datos pertinentes al mismo.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Instalar y agregar las dependencias nodemon y node-sass al proyecto, además de los scripts necesarios para la compilación de archivos de SASS.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En caso de utilizar otro módulo de npm, agregarlo como dependencia al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Metadatos del proyecto: archivo package.json con información relevante del proyecto como el nombre y una mínima descripción.</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Scripts de npm: para poder generar los archivos de CSS que va a necesitar luego el sitio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Dependencias del proyecto: además de nodemon y node-sass, que deben estar detalladas en el package.json como dependencias, también debe estar cualquier librería o módulo que agregues, como puede ser el caso de un framework CSS.</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54" name="Google Shape;554;p77"/>
          <p:cNvGrpSpPr/>
          <p:nvPr/>
        </p:nvGrpSpPr>
        <p:grpSpPr>
          <a:xfrm>
            <a:off x="7238163" y="76212"/>
            <a:ext cx="1454415" cy="629697"/>
            <a:chOff x="7120275" y="764100"/>
            <a:chExt cx="1634174" cy="707525"/>
          </a:xfrm>
        </p:grpSpPr>
        <p:pic>
          <p:nvPicPr>
            <p:cNvPr id="555" name="Google Shape;555;p77"/>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56" name="Google Shape;556;p77"/>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557" name="Google Shape;557;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58" name="Google Shape;558;p7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aphicFrame>
        <p:nvGraphicFramePr>
          <p:cNvPr id="563" name="Google Shape;563;p78"/>
          <p:cNvGraphicFramePr/>
          <p:nvPr/>
        </p:nvGraphicFramePr>
        <p:xfrm>
          <a:off x="154125" y="76200"/>
          <a:ext cx="3000000" cy="3000000"/>
        </p:xfrm>
        <a:graphic>
          <a:graphicData uri="http://schemas.openxmlformats.org/drawingml/2006/table">
            <a:tbl>
              <a:tblPr>
                <a:noFill/>
                <a:tableStyleId>{93D22F08-538F-4B23-ADC6-3A9AC3AB2E17}</a:tableStyleId>
              </a:tblPr>
              <a:tblGrid>
                <a:gridCol w="2945825"/>
                <a:gridCol w="3822275"/>
                <a:gridCol w="2069375"/>
              </a:tblGrid>
              <a:tr h="680000">
                <a:tc gridSpan="2">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CUARTA ENTREGA DEL PROYECTO FINAL</a:t>
                      </a:r>
                      <a:endParaRPr sz="1600">
                        <a:latin typeface="Helvetica Neue Light"/>
                        <a:ea typeface="Helvetica Neue Light"/>
                        <a:cs typeface="Helvetica Neue Light"/>
                        <a:sym typeface="Helvetica Neue Light"/>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7184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Repositorio en Github</a:t>
                      </a:r>
                      <a:endParaRPr b="1" sz="16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l</a:t>
                      </a:r>
                      <a:r>
                        <a:rPr lang="en-GB" sz="1600">
                          <a:solidFill>
                            <a:srgbClr val="434343"/>
                          </a:solidFill>
                          <a:latin typeface="Helvetica Neue Light"/>
                          <a:ea typeface="Helvetica Neue Light"/>
                          <a:cs typeface="Helvetica Neue Light"/>
                          <a:sym typeface="Helvetica Neue Light"/>
                        </a:rPr>
                        <a:t>ink al repositorio en Github donde está hosteado el proyecto.</a:t>
                      </a:r>
                      <a:endParaRPr sz="1600">
                        <a:solidFill>
                          <a:srgbClr val="434343"/>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700"/>
                        <a:buFont typeface="Arial"/>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generales: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Utilizar git de forma correcta para versionar el proyecto.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Objetivos específicos: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AutoNum type="arabicPeriod"/>
                      </a:pPr>
                      <a:r>
                        <a:rPr lang="en-GB" sz="1500">
                          <a:latin typeface="Helvetica Neue Light"/>
                          <a:ea typeface="Helvetica Neue Light"/>
                          <a:cs typeface="Helvetica Neue Light"/>
                          <a:sym typeface="Helvetica Neue Light"/>
                        </a:rPr>
                        <a:t>Hacer uso de Github para brindar acceso al proyecto versionado.</a:t>
                      </a:r>
                      <a:endParaRPr sz="1500">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500">
                          <a:solidFill>
                            <a:schemeClr val="dk1"/>
                          </a:solidFill>
                        </a:rPr>
                        <a:t>&gt;&gt;</a:t>
                      </a:r>
                      <a:r>
                        <a:rPr b="1" lang="en-GB" sz="1500">
                          <a:solidFill>
                            <a:schemeClr val="dk1"/>
                          </a:solidFill>
                          <a:latin typeface="Helvetica Neue"/>
                          <a:ea typeface="Helvetica Neue"/>
                          <a:cs typeface="Helvetica Neue"/>
                          <a:sym typeface="Helvetica Neue"/>
                        </a:rPr>
                        <a:t>Se debe entregar:</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Enviar al repositorio todos los archivos necesarios para visualizar correctamente la web.</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Utilizar .gitignore para evitar enviar archivos irrelevantes para la presentación como node_modules.</a:t>
                      </a:r>
                      <a:endParaRPr sz="1500">
                        <a:latin typeface="Helvetica Neue Light"/>
                        <a:ea typeface="Helvetica Neue Light"/>
                        <a:cs typeface="Helvetica Neue Light"/>
                        <a:sym typeface="Helvetica Neue Light"/>
                      </a:endParaRPr>
                    </a:p>
                    <a:p>
                      <a:pPr indent="-323850" lvl="0" marL="457200" rtl="0" algn="just">
                        <a:lnSpc>
                          <a:spcPct val="115000"/>
                        </a:lnSpc>
                        <a:spcBef>
                          <a:spcPts val="0"/>
                        </a:spcBef>
                        <a:spcAft>
                          <a:spcPts val="0"/>
                        </a:spcAft>
                        <a:buSzPts val="1500"/>
                        <a:buFont typeface="Helvetica Neue Light"/>
                        <a:buChar char="-"/>
                      </a:pPr>
                      <a:r>
                        <a:rPr lang="en-GB" sz="1500">
                          <a:latin typeface="Helvetica Neue Light"/>
                          <a:ea typeface="Helvetica Neue Light"/>
                          <a:cs typeface="Helvetica Neue Light"/>
                          <a:sym typeface="Helvetica Neue Light"/>
                        </a:rPr>
                        <a:t>En el repositorio se muestran los commit realizados para actualizar/versionar el código.</a:t>
                      </a:r>
                      <a:endParaRPr sz="15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grpSp>
        <p:nvGrpSpPr>
          <p:cNvPr id="564" name="Google Shape;564;p78"/>
          <p:cNvGrpSpPr/>
          <p:nvPr/>
        </p:nvGrpSpPr>
        <p:grpSpPr>
          <a:xfrm>
            <a:off x="7238163" y="76212"/>
            <a:ext cx="1454415" cy="629697"/>
            <a:chOff x="7120275" y="764100"/>
            <a:chExt cx="1634174" cy="707525"/>
          </a:xfrm>
        </p:grpSpPr>
        <p:pic>
          <p:nvPicPr>
            <p:cNvPr id="565" name="Google Shape;565;p78"/>
            <p:cNvPicPr preferRelativeResize="0"/>
            <p:nvPr/>
          </p:nvPicPr>
          <p:blipFill rotWithShape="1">
            <a:blip r:embed="rId3">
              <a:alphaModFix/>
            </a:blip>
            <a:srcRect b="0" l="0" r="0" t="0"/>
            <a:stretch/>
          </p:blipFill>
          <p:spPr>
            <a:xfrm>
              <a:off x="7120275" y="831775"/>
              <a:ext cx="1634174" cy="639850"/>
            </a:xfrm>
            <a:prstGeom prst="rect">
              <a:avLst/>
            </a:prstGeom>
            <a:noFill/>
            <a:ln>
              <a:noFill/>
            </a:ln>
          </p:spPr>
        </p:pic>
        <p:sp>
          <p:nvSpPr>
            <p:cNvPr id="566" name="Google Shape;566;p78"/>
            <p:cNvSpPr/>
            <p:nvPr/>
          </p:nvSpPr>
          <p:spPr>
            <a:xfrm>
              <a:off x="8468550" y="7641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4</a:t>
              </a:r>
              <a:endParaRPr b="1" sz="800">
                <a:solidFill>
                  <a:srgbClr val="FFFFFF"/>
                </a:solidFill>
                <a:latin typeface="Helvetica Neue"/>
                <a:ea typeface="Helvetica Neue"/>
                <a:cs typeface="Helvetica Neue"/>
                <a:sym typeface="Helvetica Neue"/>
              </a:endParaRPr>
            </a:p>
          </p:txBody>
        </p:sp>
      </p:grpSp>
      <p:pic>
        <p:nvPicPr>
          <p:cNvPr id="567" name="Google Shape;567;p7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568" name="Google Shape;568;p78"/>
          <p:cNvPicPr preferRelativeResize="0"/>
          <p:nvPr/>
        </p:nvPicPr>
        <p:blipFill rotWithShape="1">
          <a:blip r:embed="rId4">
            <a:alphaModFix/>
          </a:blip>
          <a:srcRect b="0" l="0" r="0" t="0"/>
          <a:stretch/>
        </p:blipFill>
        <p:spPr>
          <a:xfrm>
            <a:off x="7720325" y="4812025"/>
            <a:ext cx="1186526" cy="330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7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74" name="Google Shape;574;p7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78" name="Shape 578"/>
        <p:cNvGrpSpPr/>
        <p:nvPr/>
      </p:nvGrpSpPr>
      <p:grpSpPr>
        <a:xfrm>
          <a:off x="0" y="0"/>
          <a:ext cx="0" cy="0"/>
          <a:chOff x="0" y="0"/>
          <a:chExt cx="0" cy="0"/>
        </a:xfrm>
      </p:grpSpPr>
      <p:sp>
        <p:nvSpPr>
          <p:cNvPr id="579" name="Google Shape;579;p80"/>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580" name="Google Shape;580;p80"/>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581" name="Google Shape;581;p8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1"/>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Cliente FTP, SFTP</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Cyberduck</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Light"/>
                <a:ea typeface="Helvetica Neue Light"/>
                <a:cs typeface="Helvetica Neue Light"/>
                <a:sym typeface="Helvetica Neue Light"/>
                <a:hlinkClick r:id="rId4">
                  <a:extLst>
                    <a:ext uri="{A12FA001-AC4F-418D-AE19-62706E023703}">
                      <ahyp:hlinkClr val="tx"/>
                    </a:ext>
                  </a:extLst>
                </a:hlinkClick>
              </a:rPr>
              <a:t>Cliente FTP, SFTP</a:t>
            </a:r>
            <a:r>
              <a:rPr b="1" i="1" lang="en-GB" sz="1800">
                <a:solidFill>
                  <a:schemeClr val="dk1"/>
                </a:solidFill>
                <a:latin typeface="Helvetica Neue"/>
                <a:ea typeface="Helvetica Neue"/>
                <a:cs typeface="Helvetica Neue"/>
                <a:sym typeface="Helvetica Neue"/>
              </a:rPr>
              <a:t> </a:t>
            </a:r>
            <a:r>
              <a:rPr i="1" lang="en-GB" sz="1800">
                <a:solidFill>
                  <a:schemeClr val="dk1"/>
                </a:solidFill>
                <a:latin typeface="Helvetica Neue"/>
                <a:ea typeface="Helvetica Neue"/>
                <a:cs typeface="Helvetica Neue"/>
                <a:sym typeface="Helvetica Neue"/>
              </a:rPr>
              <a:t>|</a:t>
            </a:r>
            <a:r>
              <a:rPr b="1" i="1" lang="en-GB" sz="1800">
                <a:solidFill>
                  <a:schemeClr val="dk1"/>
                </a:solidFill>
                <a:latin typeface="Helvetica Neue"/>
                <a:ea typeface="Helvetica Neue"/>
                <a:cs typeface="Helvetica Neue"/>
                <a:sym typeface="Helvetica Neue"/>
              </a:rPr>
              <a:t> WinSCP</a:t>
            </a:r>
            <a:endParaRPr b="1" i="1" sz="1800">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Char char="●"/>
            </a:pPr>
            <a:r>
              <a:rPr lang="en-GB" sz="1800" u="sng">
                <a:solidFill>
                  <a:schemeClr val="accent1"/>
                </a:solidFill>
                <a:latin typeface="Helvetica Neue Light"/>
                <a:ea typeface="Helvetica Neue Light"/>
                <a:cs typeface="Helvetica Neue Light"/>
                <a:sym typeface="Helvetica Neue Light"/>
                <a:hlinkClick r:id="rId5">
                  <a:extLst>
                    <a:ext uri="{A12FA001-AC4F-418D-AE19-62706E023703}">
                      <ahyp:hlinkClr val="tx"/>
                    </a:ext>
                  </a:extLst>
                </a:hlinkClick>
              </a:rPr>
              <a:t>Hosting para sitios web estáticos</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Netlify</a:t>
            </a:r>
            <a:endParaRPr b="1" i="1" sz="1800" u="none" cap="none" strike="noStrike">
              <a:solidFill>
                <a:schemeClr val="dk1"/>
              </a:solidFill>
              <a:latin typeface="Helvetica Neue"/>
              <a:ea typeface="Helvetica Neue"/>
              <a:cs typeface="Helvetica Neue"/>
              <a:sym typeface="Helvetica Neue"/>
            </a:endParaRPr>
          </a:p>
          <a:p>
            <a:pPr indent="-342900" lvl="0" marL="457200" marR="0" rtl="0" algn="l">
              <a:lnSpc>
                <a:spcPct val="115000"/>
              </a:lnSpc>
              <a:spcBef>
                <a:spcPts val="0"/>
              </a:spcBef>
              <a:spcAft>
                <a:spcPts val="0"/>
              </a:spcAft>
              <a:buClr>
                <a:srgbClr val="3CEFAB"/>
              </a:buClr>
              <a:buSzPts val="1800"/>
              <a:buFont typeface="Helvetica Neue"/>
              <a:buChar char="●"/>
            </a:pPr>
            <a:r>
              <a:rPr lang="en-GB" sz="1800" u="sng">
                <a:solidFill>
                  <a:schemeClr val="accent1"/>
                </a:solidFill>
                <a:latin typeface="Helvetica Neue Light"/>
                <a:ea typeface="Helvetica Neue Light"/>
                <a:cs typeface="Helvetica Neue Light"/>
                <a:sym typeface="Helvetica Neue Light"/>
                <a:hlinkClick r:id="rId6">
                  <a:extLst>
                    <a:ext uri="{A12FA001-AC4F-418D-AE19-62706E023703}">
                      <ahyp:hlinkClr val="tx"/>
                    </a:ext>
                  </a:extLst>
                </a:hlinkClick>
              </a:rPr>
              <a:t>Hosting para sitios web estáticos</a:t>
            </a:r>
            <a:r>
              <a:rPr b="1" i="1" lang="en-GB" sz="1800">
                <a:solidFill>
                  <a:schemeClr val="dk1"/>
                </a:solidFill>
                <a:latin typeface="Helvetica Neue"/>
                <a:ea typeface="Helvetica Neue"/>
                <a:cs typeface="Helvetica Neue"/>
                <a:sym typeface="Helvetica Neue"/>
              </a:rPr>
              <a:t>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Vercel</a:t>
            </a:r>
            <a:endParaRPr b="1" i="1" sz="1800">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587" name="Google Shape;587;p81"/>
          <p:cNvPicPr preferRelativeResize="0"/>
          <p:nvPr/>
        </p:nvPicPr>
        <p:blipFill rotWithShape="1">
          <a:blip r:embed="rId7">
            <a:alphaModFix/>
          </a:blip>
          <a:srcRect b="0" l="0" r="0" t="0"/>
          <a:stretch/>
        </p:blipFill>
        <p:spPr>
          <a:xfrm>
            <a:off x="7567925" y="4659625"/>
            <a:ext cx="1186526" cy="330675"/>
          </a:xfrm>
          <a:prstGeom prst="rect">
            <a:avLst/>
          </a:prstGeom>
          <a:noFill/>
          <a:ln>
            <a:noFill/>
          </a:ln>
        </p:spPr>
      </p:pic>
      <p:pic>
        <p:nvPicPr>
          <p:cNvPr id="588" name="Google Shape;588;p81"/>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589" name="Google Shape;589;p81"/>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0" name="Google Shape;590;p81"/>
          <p:cNvPicPr preferRelativeResize="0"/>
          <p:nvPr/>
        </p:nvPicPr>
        <p:blipFill rotWithShape="1">
          <a:blip r:embed="rId9">
            <a:alphaModFix/>
          </a:blip>
          <a:srcRect b="0" l="0" r="0" t="0"/>
          <a:stretch/>
        </p:blipFill>
        <p:spPr>
          <a:xfrm>
            <a:off x="1831534" y="1997140"/>
            <a:ext cx="545131" cy="545131"/>
          </a:xfrm>
          <a:prstGeom prst="rect">
            <a:avLst/>
          </a:prstGeom>
          <a:noFill/>
          <a:ln>
            <a:noFill/>
          </a:ln>
        </p:spPr>
      </p:pic>
      <p:sp>
        <p:nvSpPr>
          <p:cNvPr id="591" name="Google Shape;591;p81"/>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rPr b="0" i="0" lang="en-GB" sz="1400" u="none" cap="none" strike="noStrike">
                <a:solidFill>
                  <a:schemeClr val="dk1"/>
                </a:solidFill>
                <a:highlight>
                  <a:schemeClr val="lt1"/>
                </a:highlight>
                <a:latin typeface="Helvetica Neue Light"/>
                <a:ea typeface="Helvetica Neue Light"/>
                <a:cs typeface="Helvetica Neue Light"/>
                <a:sym typeface="Helvetica Neue Light"/>
              </a:rPr>
              <a:t>Disponible en nuestro repositorio.</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8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597" name="Google Shape;597;p8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Configuración de un hosting y acceso al servidor.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8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03" name="Google Shape;603;p8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 name="Shape 138"/>
        <p:cNvGrpSpPr/>
        <p:nvPr/>
      </p:nvGrpSpPr>
      <p:grpSpPr>
        <a:xfrm>
          <a:off x="0" y="0"/>
          <a:ext cx="0" cy="0"/>
          <a:chOff x="0" y="0"/>
          <a:chExt cx="0" cy="0"/>
        </a:xfrm>
      </p:grpSpPr>
      <p:sp>
        <p:nvSpPr>
          <p:cNvPr id="139" name="Google Shape;139;p3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15</a:t>
            </a:r>
            <a:endParaRPr i="1" sz="2000">
              <a:latin typeface="Anton"/>
              <a:ea typeface="Anton"/>
              <a:cs typeface="Anton"/>
              <a:sym typeface="Anton"/>
            </a:endParaRPr>
          </a:p>
        </p:txBody>
      </p:sp>
      <p:pic>
        <p:nvPicPr>
          <p:cNvPr id="140" name="Google Shape;14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1" name="Google Shape;141;p3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2" name="Google Shape;142;p32"/>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Dominio</a:t>
            </a:r>
            <a:endParaRPr sz="1100">
              <a:solidFill>
                <a:srgbClr val="FFFFFF"/>
              </a:solidFill>
              <a:latin typeface="Helvetica Neue"/>
              <a:ea typeface="Helvetica Neue"/>
              <a:cs typeface="Helvetica Neue"/>
              <a:sym typeface="Helvetica Neue"/>
            </a:endParaRPr>
          </a:p>
        </p:txBody>
      </p:sp>
      <p:sp>
        <p:nvSpPr>
          <p:cNvPr id="143" name="Google Shape;143;p32"/>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Dominio ≠ Hosting</a:t>
            </a:r>
            <a:endParaRPr b="0" i="0" sz="1100" u="none" cap="none" strike="noStrike">
              <a:solidFill>
                <a:srgbClr val="222222"/>
              </a:solidFill>
              <a:latin typeface="Helvetica Neue"/>
              <a:ea typeface="Helvetica Neue"/>
              <a:cs typeface="Helvetica Neue"/>
              <a:sym typeface="Helvetica Neue"/>
            </a:endParaRPr>
          </a:p>
        </p:txBody>
      </p:sp>
      <p:cxnSp>
        <p:nvCxnSpPr>
          <p:cNvPr id="144" name="Google Shape;144;p32"/>
          <p:cNvCxnSpPr>
            <a:endCxn id="143"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45" name="Google Shape;145;p32"/>
          <p:cNvCxnSpPr>
            <a:endCxn id="146"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46" name="Google Shape;146;p32"/>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Introducción</a:t>
            </a:r>
            <a:endParaRPr b="0" i="0" sz="1100" u="none" cap="none" strike="noStrike">
              <a:solidFill>
                <a:srgbClr val="222222"/>
              </a:solidFill>
              <a:latin typeface="Helvetica Neue"/>
              <a:ea typeface="Helvetica Neue"/>
              <a:cs typeface="Helvetica Neue"/>
              <a:sym typeface="Helvetica Neue"/>
            </a:endParaRPr>
          </a:p>
        </p:txBody>
      </p:sp>
      <p:cxnSp>
        <p:nvCxnSpPr>
          <p:cNvPr id="147" name="Google Shape;147;p32"/>
          <p:cNvCxnSpPr/>
          <p:nvPr/>
        </p:nvCxnSpPr>
        <p:spPr>
          <a:xfrm>
            <a:off x="4101500" y="1507150"/>
            <a:ext cx="958200" cy="0"/>
          </a:xfrm>
          <a:prstGeom prst="straightConnector1">
            <a:avLst/>
          </a:prstGeom>
          <a:noFill/>
          <a:ln cap="flat" cmpd="sng" w="9525">
            <a:solidFill>
              <a:srgbClr val="CCCCCC"/>
            </a:solidFill>
            <a:prstDash val="solid"/>
            <a:round/>
            <a:headEnd len="med" w="med" type="oval"/>
            <a:tailEnd len="med" w="med" type="oval"/>
          </a:ln>
        </p:spPr>
      </p:cxnSp>
      <p:sp>
        <p:nvSpPr>
          <p:cNvPr id="148" name="Google Shape;148;p32"/>
          <p:cNvSpPr/>
          <p:nvPr/>
        </p:nvSpPr>
        <p:spPr>
          <a:xfrm>
            <a:off x="5053600" y="136675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Esqueleto</a:t>
            </a:r>
            <a:endParaRPr b="0" i="0" sz="1100" u="none" cap="none" strike="noStrike">
              <a:solidFill>
                <a:srgbClr val="222222"/>
              </a:solidFill>
              <a:latin typeface="Helvetica Neue"/>
              <a:ea typeface="Helvetica Neue"/>
              <a:cs typeface="Helvetica Neue"/>
              <a:sym typeface="Helvetica Neue"/>
            </a:endParaRPr>
          </a:p>
        </p:txBody>
      </p:sp>
      <p:cxnSp>
        <p:nvCxnSpPr>
          <p:cNvPr id="149" name="Google Shape;149;p32"/>
          <p:cNvCxnSpPr/>
          <p:nvPr/>
        </p:nvCxnSpPr>
        <p:spPr>
          <a:xfrm>
            <a:off x="4101500" y="15071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0" name="Google Shape;150;p32"/>
          <p:cNvSpPr/>
          <p:nvPr/>
        </p:nvSpPr>
        <p:spPr>
          <a:xfrm>
            <a:off x="5059825" y="1774700"/>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sp>
        <p:nvSpPr>
          <p:cNvPr id="151" name="Google Shape;151;p32"/>
          <p:cNvSpPr/>
          <p:nvPr/>
        </p:nvSpPr>
        <p:spPr>
          <a:xfrm>
            <a:off x="243600" y="22347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Hosting</a:t>
            </a:r>
            <a:endParaRPr b="0" i="0" sz="1100" u="none" cap="none" strike="noStrike">
              <a:solidFill>
                <a:srgbClr val="FFFFFF"/>
              </a:solidFill>
              <a:latin typeface="Helvetica Neue"/>
              <a:ea typeface="Helvetica Neue"/>
              <a:cs typeface="Helvetica Neue"/>
              <a:sym typeface="Helvetica Neue"/>
            </a:endParaRPr>
          </a:p>
        </p:txBody>
      </p:sp>
      <p:cxnSp>
        <p:nvCxnSpPr>
          <p:cNvPr id="152" name="Google Shape;152;p32"/>
          <p:cNvCxnSpPr>
            <a:endCxn id="151" idx="0"/>
          </p:cNvCxnSpPr>
          <p:nvPr/>
        </p:nvCxnSpPr>
        <p:spPr>
          <a:xfrm>
            <a:off x="970050" y="1450575"/>
            <a:ext cx="0" cy="784200"/>
          </a:xfrm>
          <a:prstGeom prst="straightConnector1">
            <a:avLst/>
          </a:prstGeom>
          <a:noFill/>
          <a:ln cap="flat" cmpd="sng" w="9525">
            <a:solidFill>
              <a:srgbClr val="CCCCCC"/>
            </a:solidFill>
            <a:prstDash val="solid"/>
            <a:round/>
            <a:headEnd len="med" w="med" type="oval"/>
            <a:tailEnd len="med" w="med" type="oval"/>
          </a:ln>
        </p:spPr>
      </p:cxnSp>
      <p:sp>
        <p:nvSpPr>
          <p:cNvPr id="153" name="Google Shape;153;p32"/>
          <p:cNvSpPr/>
          <p:nvPr/>
        </p:nvSpPr>
        <p:spPr>
          <a:xfrm>
            <a:off x="2648593" y="23925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Planes</a:t>
            </a:r>
            <a:endParaRPr b="0" i="0" sz="1100" u="none" cap="none" strike="noStrike">
              <a:solidFill>
                <a:srgbClr val="222222"/>
              </a:solidFill>
              <a:latin typeface="Helvetica Neue"/>
              <a:ea typeface="Helvetica Neue"/>
              <a:cs typeface="Helvetica Neue"/>
              <a:sym typeface="Helvetica Neue"/>
            </a:endParaRPr>
          </a:p>
        </p:txBody>
      </p:sp>
      <p:cxnSp>
        <p:nvCxnSpPr>
          <p:cNvPr id="154" name="Google Shape;154;p32"/>
          <p:cNvCxnSpPr>
            <a:endCxn id="153" idx="1"/>
          </p:cNvCxnSpPr>
          <p:nvPr/>
        </p:nvCxnSpPr>
        <p:spPr>
          <a:xfrm>
            <a:off x="1690393" y="2532990"/>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5" name="Google Shape;155;p32"/>
          <p:cNvCxnSpPr>
            <a:endCxn id="156" idx="1"/>
          </p:cNvCxnSpPr>
          <p:nvPr/>
        </p:nvCxnSpPr>
        <p:spPr>
          <a:xfrm>
            <a:off x="1690400" y="2533013"/>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6" name="Google Shape;156;p32"/>
          <p:cNvSpPr/>
          <p:nvPr/>
        </p:nvSpPr>
        <p:spPr>
          <a:xfrm>
            <a:off x="2648600" y="2752613"/>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Registro</a:t>
            </a:r>
            <a:endParaRPr b="0" i="0" sz="1100" u="none" cap="none" strike="noStrike">
              <a:solidFill>
                <a:srgbClr val="222222"/>
              </a:solidFill>
              <a:latin typeface="Helvetica Neue"/>
              <a:ea typeface="Helvetica Neue"/>
              <a:cs typeface="Helvetica Neue"/>
              <a:sym typeface="Helvetica Neue"/>
            </a:endParaRPr>
          </a:p>
        </p:txBody>
      </p:sp>
      <p:cxnSp>
        <p:nvCxnSpPr>
          <p:cNvPr id="157" name="Google Shape;157;p32"/>
          <p:cNvCxnSpPr/>
          <p:nvPr/>
        </p:nvCxnSpPr>
        <p:spPr>
          <a:xfrm>
            <a:off x="4101500" y="2893025"/>
            <a:ext cx="958200" cy="0"/>
          </a:xfrm>
          <a:prstGeom prst="straightConnector1">
            <a:avLst/>
          </a:prstGeom>
          <a:noFill/>
          <a:ln cap="flat" cmpd="sng" w="9525">
            <a:solidFill>
              <a:srgbClr val="CCCCCC"/>
            </a:solidFill>
            <a:prstDash val="solid"/>
            <a:round/>
            <a:headEnd len="med" w="med" type="oval"/>
            <a:tailEnd len="med" w="med" type="oval"/>
          </a:ln>
        </p:spPr>
      </p:cxnSp>
      <p:sp>
        <p:nvSpPr>
          <p:cNvPr id="158" name="Google Shape;158;p32"/>
          <p:cNvSpPr/>
          <p:nvPr/>
        </p:nvSpPr>
        <p:spPr>
          <a:xfrm>
            <a:off x="5053600" y="275262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Configuraciones</a:t>
            </a:r>
            <a:endParaRPr b="0" i="0" sz="1100" u="none" cap="none" strike="noStrike">
              <a:solidFill>
                <a:srgbClr val="222222"/>
              </a:solidFill>
              <a:latin typeface="Helvetica Neue"/>
              <a:ea typeface="Helvetica Neue"/>
              <a:cs typeface="Helvetica Neue"/>
              <a:sym typeface="Helvetica Neue"/>
            </a:endParaRPr>
          </a:p>
        </p:txBody>
      </p:sp>
      <p:cxnSp>
        <p:nvCxnSpPr>
          <p:cNvPr id="159" name="Google Shape;159;p32"/>
          <p:cNvCxnSpPr/>
          <p:nvPr/>
        </p:nvCxnSpPr>
        <p:spPr>
          <a:xfrm>
            <a:off x="4101500" y="289302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0" name="Google Shape;160;p32"/>
          <p:cNvSpPr/>
          <p:nvPr/>
        </p:nvSpPr>
        <p:spPr>
          <a:xfrm>
            <a:off x="5059825" y="31605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Asociar hosting-dominio</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GitHub: </a:t>
            </a:r>
            <a:r>
              <a:rPr lang="en-GB">
                <a:solidFill>
                  <a:schemeClr val="dk1"/>
                </a:solidFill>
                <a:latin typeface="Helvetica Neue Light"/>
                <a:ea typeface="Helvetica Neue Light"/>
                <a:cs typeface="Helvetica Neue Light"/>
                <a:sym typeface="Helvetica Neue Light"/>
              </a:rPr>
              <a:t>es una especie de “red social” de programadores. Con este sitio podemos subir nuestros proyectos y lograr que otras personas colaboren.</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66" name="Google Shape;166;p33"/>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15</a:t>
            </a:r>
            <a:endParaRPr i="1" sz="2000">
              <a:latin typeface="Anton"/>
              <a:ea typeface="Anton"/>
              <a:cs typeface="Anton"/>
              <a:sym typeface="Anton"/>
            </a:endParaRPr>
          </a:p>
        </p:txBody>
      </p:sp>
      <p:pic>
        <p:nvPicPr>
          <p:cNvPr id="167" name="Google Shape;167;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sp>
        <p:nvSpPr>
          <p:cNvPr id="172" name="Google Shape;172;p34"/>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4" name="Google Shape;174;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 name="Google Shape;175;p3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6" name="Google Shape;176;p3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7" name="Google Shape;177;p3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9" name="Google Shape;179;p3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0" name="Google Shape;180;p34"/>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3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5" name="Google Shape;185;p3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6" name="Google Shape;186;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4"/>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189" name="Google Shape;189;p3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2" name="Google Shape;192;p3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3" name="Google Shape;193;p3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4" name="Google Shape;194;p3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5" name="Google Shape;195;p34"/>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196" name="Google Shape;196;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197" name="Google Shape;197;p34"/>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8" name="Google Shape;198;p34"/>
          <p:cNvSpPr txBox="1"/>
          <p:nvPr/>
        </p:nvSpPr>
        <p:spPr>
          <a:xfrm>
            <a:off x="17853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199" name="Google Shape;199;p34"/>
          <p:cNvPicPr preferRelativeResize="0"/>
          <p:nvPr/>
        </p:nvPicPr>
        <p:blipFill rotWithShape="1">
          <a:blip r:embed="rId5">
            <a:alphaModFix/>
          </a:blip>
          <a:srcRect b="0" l="0" r="0" t="0"/>
          <a:stretch/>
        </p:blipFill>
        <p:spPr>
          <a:xfrm>
            <a:off x="1449575" y="2450300"/>
            <a:ext cx="365625" cy="365625"/>
          </a:xfrm>
          <a:prstGeom prst="rect">
            <a:avLst/>
          </a:prstGeom>
          <a:noFill/>
          <a:ln>
            <a:noFill/>
          </a:ln>
        </p:spPr>
      </p:pic>
      <p:sp>
        <p:nvSpPr>
          <p:cNvPr id="200" name="Google Shape;200;p34"/>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Subida al Servidor</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1" name="Google Shape;201;p34"/>
          <p:cNvSpPr txBox="1"/>
          <p:nvPr/>
        </p:nvSpPr>
        <p:spPr>
          <a:xfrm>
            <a:off x="17941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EN 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2" name="Google Shape;202;p34"/>
          <p:cNvPicPr preferRelativeResize="0"/>
          <p:nvPr/>
        </p:nvPicPr>
        <p:blipFill rotWithShape="1">
          <a:blip r:embed="rId6">
            <a:alphaModFix/>
          </a:blip>
          <a:srcRect b="0" l="0" r="0" t="0"/>
          <a:stretch/>
        </p:blipFill>
        <p:spPr>
          <a:xfrm>
            <a:off x="1487038" y="3023888"/>
            <a:ext cx="307150" cy="307150"/>
          </a:xfrm>
          <a:prstGeom prst="rect">
            <a:avLst/>
          </a:prstGeom>
          <a:noFill/>
          <a:ln>
            <a:noFill/>
          </a:ln>
        </p:spPr>
      </p:pic>
      <p:sp>
        <p:nvSpPr>
          <p:cNvPr id="203" name="Google Shape;203;p34"/>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4" name="Google Shape;204;p34"/>
          <p:cNvSpPr txBox="1"/>
          <p:nvPr/>
        </p:nvSpPr>
        <p:spPr>
          <a:xfrm>
            <a:off x="40801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SUBIDA AL SERVIDOR</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5" name="Google Shape;205;p34"/>
          <p:cNvPicPr preferRelativeResize="0"/>
          <p:nvPr/>
        </p:nvPicPr>
        <p:blipFill rotWithShape="1">
          <a:blip r:embed="rId6">
            <a:alphaModFix/>
          </a:blip>
          <a:srcRect b="0" l="0" r="0" t="0"/>
          <a:stretch/>
        </p:blipFill>
        <p:spPr>
          <a:xfrm>
            <a:off x="3773038" y="2566688"/>
            <a:ext cx="307150" cy="307150"/>
          </a:xfrm>
          <a:prstGeom prst="rect">
            <a:avLst/>
          </a:prstGeom>
          <a:noFill/>
          <a:ln>
            <a:noFill/>
          </a:ln>
        </p:spPr>
      </p:pic>
      <p:pic>
        <p:nvPicPr>
          <p:cNvPr id="206" name="Google Shape;206;p34"/>
          <p:cNvPicPr preferRelativeResize="0"/>
          <p:nvPr/>
        </p:nvPicPr>
        <p:blipFill rotWithShape="1">
          <a:blip r:embed="rId7">
            <a:alphaModFix/>
          </a:blip>
          <a:srcRect b="0" l="0" r="0" t="0"/>
          <a:stretch/>
        </p:blipFill>
        <p:spPr>
          <a:xfrm>
            <a:off x="3780700" y="2995399"/>
            <a:ext cx="306000" cy="306000"/>
          </a:xfrm>
          <a:prstGeom prst="rect">
            <a:avLst/>
          </a:prstGeom>
          <a:noFill/>
          <a:ln>
            <a:noFill/>
          </a:ln>
        </p:spPr>
      </p:pic>
      <p:sp>
        <p:nvSpPr>
          <p:cNvPr id="207" name="Google Shape;207;p34"/>
          <p:cNvSpPr txBox="1"/>
          <p:nvPr/>
        </p:nvSpPr>
        <p:spPr>
          <a:xfrm>
            <a:off x="4104375" y="29759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CUARTA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
        <p:nvSpPr>
          <p:cNvPr id="208" name="Google Shape;208;p34"/>
          <p:cNvSpPr txBox="1"/>
          <p:nvPr/>
        </p:nvSpPr>
        <p:spPr>
          <a:xfrm>
            <a:off x="65185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9" name="Google Shape;209;p34"/>
          <p:cNvPicPr preferRelativeResize="0"/>
          <p:nvPr/>
        </p:nvPicPr>
        <p:blipFill rotWithShape="1">
          <a:blip r:embed="rId6">
            <a:alphaModFix/>
          </a:blip>
          <a:srcRect b="0" l="0" r="0" t="0"/>
          <a:stretch/>
        </p:blipFill>
        <p:spPr>
          <a:xfrm>
            <a:off x="6211438" y="2566688"/>
            <a:ext cx="307150" cy="30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3" name="Shape 213"/>
        <p:cNvGrpSpPr/>
        <p:nvPr/>
      </p:nvGrpSpPr>
      <p:grpSpPr>
        <a:xfrm>
          <a:off x="0" y="0"/>
          <a:ext cx="0" cy="0"/>
          <a:chOff x="0" y="0"/>
          <a:chExt cx="0" cy="0"/>
        </a:xfrm>
      </p:grpSpPr>
      <p:sp>
        <p:nvSpPr>
          <p:cNvPr id="214" name="Google Shape;214;p35"/>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5" name="Google Shape;215;p3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6" name="Google Shape;216;p35"/>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